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theme/theme1.xml" ContentType="application/vnd.openxmlformats-officedocument.theme+xml"/>
  <Override PartName="/ppt/charts/style2.xml" ContentType="application/vnd.ms-office.chartstyle+xml"/>
  <Override PartName="/ppt/notesMasters/notesMaster1.xml" ContentType="application/vnd.openxmlformats-officedocument.presentationml.notesMaster+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olors3.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866" r:id="rId5"/>
    <p:sldMasterId id="2147483887" r:id="rId6"/>
    <p:sldMasterId id="2147483843" r:id="rId7"/>
  </p:sldMasterIdLst>
  <p:notesMasterIdLst>
    <p:notesMasterId r:id="rId13"/>
  </p:notesMasterIdLst>
  <p:sldIdLst>
    <p:sldId id="257" r:id="rId8"/>
    <p:sldId id="295" r:id="rId9"/>
    <p:sldId id="296" r:id="rId10"/>
    <p:sldId id="265" r:id="rId11"/>
    <p:sldId id="294" r:id="rId12"/>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D74"/>
    <a:srgbClr val="2DB8C5"/>
    <a:srgbClr val="73B82B"/>
    <a:srgbClr val="F18500"/>
    <a:srgbClr val="10746A"/>
    <a:srgbClr val="8D3786"/>
    <a:srgbClr val="CDA60C"/>
    <a:srgbClr val="EC008C"/>
    <a:srgbClr val="2DB862"/>
    <a:srgbClr val="009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Sales</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C147732-D245-FB43-B9C7-22E9D5472E33}"/>
              </a:ext>
            </a:extLst>
          </p:cNvPr>
          <p:cNvSpPr>
            <a:spLocks noGrp="1"/>
          </p:cNvSpPr>
          <p:nvPr>
            <p:ph type="body" sz="quarter" idx="11" hasCustomPrompt="1"/>
          </p:nvPr>
        </p:nvSpPr>
        <p:spPr>
          <a:xfrm>
            <a:off x="4679950" y="1311275"/>
            <a:ext cx="4186238" cy="295274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lang="en-GB" sz="1400" b="0" i="0" smtClean="0">
                <a:solidFill>
                  <a:srgbClr val="1C3D74"/>
                </a:solidFill>
                <a:effectLst/>
                <a:latin typeface="Arial" panose="020B0604020202020204" pitchFamily="34" charset="0"/>
                <a:cs typeface="Arial" panose="020B0604020202020204" pitchFamily="34" charset="0"/>
              </a:defRPr>
            </a:lvl1pPr>
          </a:lstStyle>
          <a:p>
            <a:pPr lvl="0"/>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lvl="0"/>
            <a:endParaRPr lang="en-US"/>
          </a:p>
        </p:txBody>
      </p:sp>
      <p:sp>
        <p:nvSpPr>
          <p:cNvPr id="6"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4165862"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a:t>Lorem ipsum dolor sit </a:t>
            </a:r>
            <a:r>
              <a:rPr lang="en-US" err="1"/>
              <a:t>amet</a:t>
            </a:r>
            <a:r>
              <a:rPr lang="en-US"/>
              <a:t>, </a:t>
            </a:r>
            <a:r>
              <a:rPr lang="en-US" err="1"/>
              <a:t>usu</a:t>
            </a:r>
            <a:r>
              <a:rPr lang="en-US"/>
              <a:t> </a:t>
            </a:r>
            <a:r>
              <a:rPr lang="en-US" err="1"/>
              <a:t>purto</a:t>
            </a:r>
            <a:r>
              <a:rPr lang="en-US"/>
              <a:t> </a:t>
            </a:r>
            <a:r>
              <a:rPr lang="en-US" err="1"/>
              <a:t>oporteat</a:t>
            </a:r>
            <a:r>
              <a:rPr lang="en-US"/>
              <a:t> </a:t>
            </a:r>
            <a:r>
              <a:rPr lang="en-US" err="1"/>
              <a:t>accusata</a:t>
            </a:r>
            <a:r>
              <a:rPr lang="en-US"/>
              <a:t> no, mea </a:t>
            </a:r>
            <a:r>
              <a:rPr lang="en-US" err="1"/>
              <a:t>ceteros</a:t>
            </a:r>
            <a:r>
              <a:rPr lang="en-US"/>
              <a:t> </a:t>
            </a:r>
            <a:r>
              <a:rPr lang="en-US" err="1"/>
              <a:t>antiopam</a:t>
            </a:r>
            <a:r>
              <a:rPr lang="en-US"/>
              <a:t> no. </a:t>
            </a:r>
            <a:r>
              <a:rPr lang="en-US" err="1"/>
              <a:t>Ea</a:t>
            </a:r>
            <a:r>
              <a:rPr lang="en-US"/>
              <a:t> qui facer </a:t>
            </a:r>
            <a:r>
              <a:rPr lang="en-US" err="1"/>
              <a:t>legimus</a:t>
            </a:r>
            <a:r>
              <a:rPr lang="en-US"/>
              <a:t>, quo semper </a:t>
            </a:r>
            <a:r>
              <a:rPr lang="en-US" err="1"/>
              <a:t>appellantur</a:t>
            </a:r>
            <a:r>
              <a:rPr lang="en-US"/>
              <a:t> </a:t>
            </a:r>
            <a:r>
              <a:rPr lang="en-US" err="1"/>
              <a:t>te</a:t>
            </a:r>
            <a:r>
              <a:rPr lang="en-US"/>
              <a:t>. Ne per </a:t>
            </a:r>
            <a:r>
              <a:rPr lang="en-US" err="1"/>
              <a:t>elit</a:t>
            </a:r>
            <a:r>
              <a:rPr lang="en-US"/>
              <a:t> </a:t>
            </a:r>
            <a:r>
              <a:rPr lang="en-US" err="1"/>
              <a:t>sententiae</a:t>
            </a:r>
            <a:r>
              <a:rPr lang="en-US"/>
              <a:t>. </a:t>
            </a:r>
            <a:r>
              <a:rPr lang="en-US" err="1"/>
              <a:t>Pri</a:t>
            </a:r>
            <a:r>
              <a:rPr lang="en-US"/>
              <a:t> ad </a:t>
            </a:r>
            <a:r>
              <a:rPr lang="en-US" err="1"/>
              <a:t>purto</a:t>
            </a:r>
            <a:r>
              <a:rPr lang="en-US"/>
              <a:t> </a:t>
            </a:r>
            <a:r>
              <a:rPr lang="en-US" err="1"/>
              <a:t>euripidis</a:t>
            </a:r>
            <a:r>
              <a:rPr lang="en-US"/>
              <a:t> </a:t>
            </a:r>
            <a:r>
              <a:rPr lang="en-US" err="1"/>
              <a:t>definiebas</a:t>
            </a:r>
            <a:r>
              <a:rPr lang="en-US"/>
              <a:t>, </a:t>
            </a:r>
            <a:r>
              <a:rPr lang="en-US" err="1"/>
              <a:t>eum</a:t>
            </a:r>
            <a:r>
              <a:rPr lang="en-US"/>
              <a:t> ex </a:t>
            </a:r>
            <a:r>
              <a:rPr lang="en-US" err="1"/>
              <a:t>aliquam</a:t>
            </a:r>
            <a:r>
              <a:rPr lang="en-US"/>
              <a:t> </a:t>
            </a:r>
            <a:r>
              <a:rPr lang="en-US" err="1"/>
              <a:t>accusam</a:t>
            </a:r>
            <a:r>
              <a:rPr lang="en-US"/>
              <a:t>. </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10220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2"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8" y="1322602"/>
            <a:ext cx="4165862"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a:t>Click to edit Master title style – Arial Regular 14pt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9082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2"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7" y="1322602"/>
            <a:ext cx="6361375"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a:t>Click to edit Master title style – Arial Regular 14pt</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6"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7" y="1322602"/>
            <a:ext cx="6361375"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a:t>Click to edit Master title style – Arial Regular 14pt</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184004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3"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8" y="1322602"/>
            <a:ext cx="4176976"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a:t>Click to edit Master title style – Arial Regular 14pt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147593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8" y="1322602"/>
            <a:ext cx="4165862"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a:t>Click to edit Master title style – Arial Regular 14pt</a:t>
            </a:r>
          </a:p>
        </p:txBody>
      </p:sp>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86992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8" y="1322602"/>
            <a:ext cx="4165862"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a:t>Click to edit Master title style – Arial Regular 14pt</a:t>
            </a:r>
          </a:p>
        </p:txBody>
      </p:sp>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36850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4"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742964"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a:t>Click to edit Master title style – Arial Regular 14pt</a:t>
            </a:r>
          </a:p>
        </p:txBody>
      </p:sp>
      <p:sp>
        <p:nvSpPr>
          <p:cNvPr id="15" name="Text Placeholder 7">
            <a:extLst>
              <a:ext uri="{FF2B5EF4-FFF2-40B4-BE49-F238E27FC236}">
                <a16:creationId xmlns:a16="http://schemas.microsoft.com/office/drawing/2014/main" id="{9C147732-D245-FB43-B9C7-22E9D5472E33}"/>
              </a:ext>
            </a:extLst>
          </p:cNvPr>
          <p:cNvSpPr>
            <a:spLocks noGrp="1"/>
          </p:cNvSpPr>
          <p:nvPr>
            <p:ph type="body" sz="quarter" idx="11" hasCustomPrompt="1"/>
          </p:nvPr>
        </p:nvSpPr>
        <p:spPr>
          <a:xfrm>
            <a:off x="3223551" y="1311275"/>
            <a:ext cx="2697855" cy="295274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lang="en-GB" sz="1400" b="0" i="0" smtClean="0">
                <a:solidFill>
                  <a:srgbClr val="1C3D74"/>
                </a:solidFill>
                <a:effectLst/>
                <a:latin typeface="Arial" panose="020B0604020202020204" pitchFamily="34" charset="0"/>
                <a:cs typeface="Arial" panose="020B0604020202020204" pitchFamily="34" charset="0"/>
              </a:defRPr>
            </a:lvl1pPr>
          </a:lstStyle>
          <a:p>
            <a:pPr lvl="0"/>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a:t>Bullet points</a:t>
            </a:r>
          </a:p>
          <a:p>
            <a:pPr lvl="0"/>
            <a:endParaRPr lang="en-US"/>
          </a:p>
        </p:txBody>
      </p:sp>
    </p:spTree>
    <p:extLst>
      <p:ext uri="{BB962C8B-B14F-4D97-AF65-F5344CB8AC3E}">
        <p14:creationId xmlns:p14="http://schemas.microsoft.com/office/powerpoint/2010/main" val="3371719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1"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001129"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a:t>Click to edit Master title style – Arial Regular 14pt</a:t>
            </a:r>
          </a:p>
        </p:txBody>
      </p:sp>
    </p:spTree>
    <p:extLst>
      <p:ext uri="{BB962C8B-B14F-4D97-AF65-F5344CB8AC3E}">
        <p14:creationId xmlns:p14="http://schemas.microsoft.com/office/powerpoint/2010/main" val="247394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001129"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a:t>Click to edit Master title style – Arial Regular 14pt</a:t>
            </a:r>
          </a:p>
        </p:txBody>
      </p:sp>
    </p:spTree>
    <p:extLst>
      <p:ext uri="{BB962C8B-B14F-4D97-AF65-F5344CB8AC3E}">
        <p14:creationId xmlns:p14="http://schemas.microsoft.com/office/powerpoint/2010/main" val="258380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001129"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a:t>Click to edit Master title style – Arial Regular 14pt</a:t>
            </a:r>
          </a:p>
        </p:txBody>
      </p:sp>
    </p:spTree>
    <p:extLst>
      <p:ext uri="{BB962C8B-B14F-4D97-AF65-F5344CB8AC3E}">
        <p14:creationId xmlns:p14="http://schemas.microsoft.com/office/powerpoint/2010/main" val="297081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1504297787"/>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001129"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a:t>Click to edit Master title style – Arial Regular 14pt</a:t>
            </a:r>
          </a:p>
        </p:txBody>
      </p:sp>
    </p:spTree>
    <p:extLst>
      <p:ext uri="{BB962C8B-B14F-4D97-AF65-F5344CB8AC3E}">
        <p14:creationId xmlns:p14="http://schemas.microsoft.com/office/powerpoint/2010/main" val="3314826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3655052084"/>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600" b="0" i="0">
                          <a:latin typeface="FS Sally Trial Medium" panose="02000503070000020004" pitchFamily="2" charset="77"/>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a:t>
                      </a:r>
                      <a:endParaRPr lang="en-US" sz="900"/>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a:ln>
                          <a:noFill/>
                        </a:ln>
                        <a:solidFill>
                          <a:prstClr val="white"/>
                        </a:solidFill>
                        <a:effectLst/>
                        <a:uLnTx/>
                        <a:uFillTx/>
                        <a:latin typeface="+mn-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a:ln>
                          <a:noFill/>
                        </a:ln>
                        <a:solidFill>
                          <a:prstClr val="white"/>
                        </a:solidFill>
                        <a:effectLst/>
                        <a:uLnTx/>
                        <a:uFillTx/>
                        <a:latin typeface="+mn-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a:ln>
                          <a:noFill/>
                        </a:ln>
                        <a:solidFill>
                          <a:prstClr val="white"/>
                        </a:solidFill>
                        <a:effectLst/>
                        <a:uLnTx/>
                        <a:uFillTx/>
                        <a:latin typeface="+mn-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a:ln>
                          <a:noFill/>
                        </a:ln>
                        <a:solidFill>
                          <a:prstClr val="white"/>
                        </a:solidFill>
                        <a:effectLst/>
                        <a:uLnTx/>
                        <a:uFillTx/>
                        <a:latin typeface="+mn-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421761083"/>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600" b="0" i="0">
                          <a:latin typeface="FS Sally Trial Medium" panose="02000503070000020004" pitchFamily="2" charset="77"/>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a:t>
                      </a:r>
                      <a:endParaRPr lang="en-US" sz="900"/>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a:ln>
                          <a:noFill/>
                        </a:ln>
                        <a:solidFill>
                          <a:prstClr val="white"/>
                        </a:solidFill>
                        <a:effectLst/>
                        <a:uLnTx/>
                        <a:uFillTx/>
                        <a:latin typeface="+mn-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a:ln>
                          <a:noFill/>
                        </a:ln>
                        <a:solidFill>
                          <a:prstClr val="white"/>
                        </a:solidFill>
                        <a:effectLst/>
                        <a:uLnTx/>
                        <a:uFillTx/>
                        <a:latin typeface="+mn-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a:ln>
                          <a:noFill/>
                        </a:ln>
                        <a:solidFill>
                          <a:prstClr val="white"/>
                        </a:solidFill>
                        <a:effectLst/>
                        <a:uLnTx/>
                        <a:uFillTx/>
                        <a:latin typeface="+mn-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a:ln>
                          <a:noFill/>
                        </a:ln>
                        <a:solidFill>
                          <a:prstClr val="white"/>
                        </a:solidFill>
                        <a:effectLst/>
                        <a:uLnTx/>
                        <a:uFillTx/>
                        <a:latin typeface="+mn-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00" b="0" i="0" err="1">
                          <a:solidFill>
                            <a:schemeClr val="tx1"/>
                          </a:solidFill>
                          <a:latin typeface="Frutiger 55 Roman" pitchFamily="2" charset="0"/>
                        </a:rPr>
                        <a:t>xxxxxxxxxx</a:t>
                      </a:r>
                      <a:endParaRPr lang="en-US" sz="600" b="0" i="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1" name="Title 1">
            <a:extLst>
              <a:ext uri="{FF2B5EF4-FFF2-40B4-BE49-F238E27FC236}">
                <a16:creationId xmlns:a16="http://schemas.microsoft.com/office/drawing/2014/main" id="{BC60D497-C13F-6044-A211-40616A07D181}"/>
              </a:ext>
            </a:extLst>
          </p:cNvPr>
          <p:cNvSpPr>
            <a:spLocks noGrp="1"/>
          </p:cNvSpPr>
          <p:nvPr>
            <p:ph type="title" hasCustomPrompt="1"/>
          </p:nvPr>
        </p:nvSpPr>
        <p:spPr>
          <a:xfrm>
            <a:off x="298188" y="1322602"/>
            <a:ext cx="8568000" cy="213236"/>
          </a:xfrm>
          <a:prstGeom prst="rect">
            <a:avLst/>
          </a:prstGeom>
        </p:spPr>
        <p:txBody>
          <a:bodyPr lIns="0" tIns="0" rIns="0" bIns="0"/>
          <a:lstStyle>
            <a:lvl1pPr>
              <a:defRPr sz="1400" b="0" i="0">
                <a:solidFill>
                  <a:schemeClr val="tx2"/>
                </a:solidFill>
                <a:latin typeface="Arial" panose="020B0604020202020204" pitchFamily="34" charset="0"/>
                <a:cs typeface="Arial" panose="020B0604020202020204" pitchFamily="34" charset="0"/>
              </a:defRPr>
            </a:lvl1pPr>
          </a:lstStyle>
          <a:p>
            <a:r>
              <a:rPr lang="en-US"/>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slide 2">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186596" y="262396"/>
            <a:ext cx="8672097" cy="878341"/>
          </a:xfrm>
          <a:prstGeom prst="rect">
            <a:avLst/>
          </a:prstGeom>
        </p:spPr>
        <p:txBody>
          <a:bodyPr/>
          <a:lstStyle>
            <a:lvl1pPr marL="0" indent="0">
              <a:buNone/>
              <a:defRPr sz="2500" b="1" baseline="0">
                <a:solidFill>
                  <a:srgbClr val="1C3D74"/>
                </a:solidFill>
                <a:latin typeface="Arial" panose="020B0604020202020204" pitchFamily="34" charset="0"/>
                <a:cs typeface="Arial" panose="020B0604020202020204" pitchFamily="34" charset="0"/>
              </a:defRPr>
            </a:lvl1pPr>
          </a:lstStyle>
          <a:p>
            <a:r>
              <a:rPr lang="en-US"/>
              <a:t>Introduction to Queen Mary’s </a:t>
            </a:r>
            <a:br>
              <a:rPr lang="en-US"/>
            </a:br>
            <a:r>
              <a:rPr lang="en-US"/>
              <a:t>Doctoral College</a:t>
            </a:r>
          </a:p>
        </p:txBody>
      </p:sp>
      <p:sp>
        <p:nvSpPr>
          <p:cNvPr id="4" name="Title 1">
            <a:extLst>
              <a:ext uri="{FF2B5EF4-FFF2-40B4-BE49-F238E27FC236}">
                <a16:creationId xmlns:a16="http://schemas.microsoft.com/office/drawing/2014/main" id="{BC60D497-C13F-6044-A211-40616A07D181}"/>
              </a:ext>
            </a:extLst>
          </p:cNvPr>
          <p:cNvSpPr>
            <a:spLocks noGrp="1"/>
          </p:cNvSpPr>
          <p:nvPr>
            <p:ph type="title" hasCustomPrompt="1"/>
          </p:nvPr>
        </p:nvSpPr>
        <p:spPr>
          <a:xfrm>
            <a:off x="186596" y="1140737"/>
            <a:ext cx="8672097" cy="1178894"/>
          </a:xfrm>
          <a:prstGeom prst="rect">
            <a:avLst/>
          </a:prstGeom>
        </p:spPr>
        <p:txBody>
          <a:bodyPr lIns="0" tIns="0" rIns="0" bIns="0"/>
          <a:lstStyle>
            <a:lvl1pPr>
              <a:defRPr lang="en-GB" sz="1400" smtClean="0"/>
            </a:lvl1pPr>
          </a:lstStyle>
          <a:p>
            <a:r>
              <a:rPr lang="en-GB" sz="1400">
                <a:solidFill>
                  <a:srgbClr val="17336F"/>
                </a:solidFill>
              </a:rPr>
              <a:t>The Doctoral College is here to support the life-cycle of Postgraduate Research Degrees at Queen Mary by working with both postgraduate research students and staff to support a thriving research community.</a:t>
            </a:r>
            <a:br>
              <a:rPr lang="en-US" sz="1400">
                <a:solidFill>
                  <a:srgbClr val="17336F"/>
                </a:solidFill>
              </a:rPr>
            </a:br>
            <a:br>
              <a:rPr lang="en" sz="1400">
                <a:solidFill>
                  <a:prstClr val="black"/>
                </a:solidFill>
              </a:rPr>
            </a:br>
            <a:r>
              <a:rPr lang="en-GB" sz="1400">
                <a:solidFill>
                  <a:srgbClr val="000000"/>
                </a:solidFill>
              </a:rPr>
              <a:t>The Doctoral College works with schools, institutes and academic services across Queen Mary to oversee the recruitment and admission, training and development, academic progression and examination of Queen Mary’s PhD students. </a:t>
            </a:r>
            <a:br>
              <a:rPr lang="en-GB" sz="1400">
                <a:solidFill>
                  <a:srgbClr val="000000"/>
                </a:solidFill>
              </a:rPr>
            </a:br>
            <a:endParaRPr lang="en-GB" sz="1600">
              <a:solidFill>
                <a:srgbClr val="000000"/>
              </a:solidFill>
              <a:latin typeface="Arial" panose="020B0604020202020204" pitchFamily="34" charset="0"/>
            </a:endParaRPr>
          </a:p>
        </p:txBody>
      </p:sp>
      <p:sp>
        <p:nvSpPr>
          <p:cNvPr id="5" name="Title 1">
            <a:extLst>
              <a:ext uri="{FF2B5EF4-FFF2-40B4-BE49-F238E27FC236}">
                <a16:creationId xmlns:a16="http://schemas.microsoft.com/office/drawing/2014/main" id="{11A071DF-C2D5-8E48-A599-203994715754}"/>
              </a:ext>
            </a:extLst>
          </p:cNvPr>
          <p:cNvSpPr txBox="1">
            <a:spLocks/>
          </p:cNvSpPr>
          <p:nvPr userDrawn="1"/>
        </p:nvSpPr>
        <p:spPr>
          <a:xfrm>
            <a:off x="186596" y="2344848"/>
            <a:ext cx="4165862" cy="2109456"/>
          </a:xfrm>
          <a:prstGeom prst="rect">
            <a:avLst/>
          </a:prstGeom>
        </p:spPr>
        <p:txBody>
          <a:bodyPr lIns="0" tIns="0" rIns="0" bIns="0"/>
          <a:lstStyle>
            <a:lvl1pPr marL="0" indent="0" algn="l" defTabSz="914400" rtl="0" eaLnBrk="1" latinLnBrk="0" hangingPunct="1">
              <a:lnSpc>
                <a:spcPct val="90000"/>
              </a:lnSpc>
              <a:spcBef>
                <a:spcPct val="0"/>
              </a:spcBef>
              <a:buClr>
                <a:schemeClr val="accent5"/>
              </a:buClr>
              <a:buFont typeface="Arial" panose="020B0604020202020204" pitchFamily="34" charset="0"/>
              <a:buNone/>
              <a:defRPr sz="1400" b="0" i="0" kern="1200">
                <a:solidFill>
                  <a:schemeClr val="tx2"/>
                </a:solidFill>
                <a:latin typeface="Arial" panose="020B0604020202020204" pitchFamily="34" charset="0"/>
                <a:ea typeface="+mj-ea"/>
                <a:cs typeface="Arial" panose="020B0604020202020204" pitchFamily="34" charset="0"/>
              </a:defRPr>
            </a:lvl1pPr>
          </a:lstStyle>
          <a:p>
            <a:r>
              <a:rPr lang="en-GB" sz="1400" b="0" i="0" kern="1200">
                <a:solidFill>
                  <a:schemeClr val="tx2"/>
                </a:solidFill>
                <a:latin typeface="Arial" panose="020B0604020202020204" pitchFamily="34" charset="0"/>
                <a:ea typeface="+mj-ea"/>
                <a:cs typeface="Arial" panose="020B0604020202020204" pitchFamily="34" charset="0"/>
              </a:rPr>
              <a:t>For Students </a:t>
            </a:r>
          </a:p>
          <a:p>
            <a:endParaRPr lang="en-GB" sz="1400" b="0" i="0" kern="1200">
              <a:solidFill>
                <a:schemeClr val="tx2"/>
              </a:solidFill>
              <a:latin typeface="Arial" panose="020B0604020202020204" pitchFamily="34" charset="0"/>
              <a:ea typeface="+mj-ea"/>
              <a:cs typeface="Arial" panose="020B0604020202020204" pitchFamily="34" charset="0"/>
            </a:endParaRPr>
          </a:p>
          <a:p>
            <a:r>
              <a:rPr lang="en-GB" sz="1400" b="0" i="0" kern="1200">
                <a:solidFill>
                  <a:schemeClr val="tx2"/>
                </a:solidFill>
                <a:latin typeface="Arial" panose="020B0604020202020204" pitchFamily="34" charset="0"/>
                <a:ea typeface="+mj-ea"/>
                <a:cs typeface="Arial" panose="020B0604020202020204" pitchFamily="34" charset="0"/>
              </a:rPr>
              <a:t>The Doctoral College provides various events and activities tailored specifically to PhD students – including a college-wide induction for all new students, cohort training days for PhD Years 1 to 3, and an annual Graduate Festival – designed to develop research skills, foster conversations and collaborations between research students and staff, and promote a cohesive and supportive PhD community. </a:t>
            </a:r>
          </a:p>
        </p:txBody>
      </p:sp>
      <p:sp>
        <p:nvSpPr>
          <p:cNvPr id="6" name="Title 1">
            <a:extLst>
              <a:ext uri="{FF2B5EF4-FFF2-40B4-BE49-F238E27FC236}">
                <a16:creationId xmlns:a16="http://schemas.microsoft.com/office/drawing/2014/main" id="{11A071DF-C2D5-8E48-A599-203994715754}"/>
              </a:ext>
            </a:extLst>
          </p:cNvPr>
          <p:cNvSpPr txBox="1">
            <a:spLocks/>
          </p:cNvSpPr>
          <p:nvPr userDrawn="1"/>
        </p:nvSpPr>
        <p:spPr>
          <a:xfrm>
            <a:off x="4936457" y="2444434"/>
            <a:ext cx="4062564" cy="2041557"/>
          </a:xfrm>
          <a:prstGeom prst="rect">
            <a:avLst/>
          </a:prstGeom>
        </p:spPr>
        <p:txBody>
          <a:bodyPr lIns="0" tIns="0" rIns="0" bIns="0"/>
          <a:lstStyle>
            <a:lvl1pPr marL="0" indent="0" algn="l" defTabSz="914400" rtl="0" eaLnBrk="1" latinLnBrk="0" hangingPunct="1">
              <a:lnSpc>
                <a:spcPct val="90000"/>
              </a:lnSpc>
              <a:spcBef>
                <a:spcPct val="0"/>
              </a:spcBef>
              <a:buClr>
                <a:schemeClr val="accent5"/>
              </a:buClr>
              <a:buFont typeface="Arial" panose="020B0604020202020204" pitchFamily="34" charset="0"/>
              <a:buNone/>
              <a:defRPr sz="1400" b="0" i="0" kern="1200">
                <a:solidFill>
                  <a:schemeClr val="tx2"/>
                </a:solidFill>
                <a:latin typeface="Arial" panose="020B0604020202020204" pitchFamily="34" charset="0"/>
                <a:ea typeface="+mj-ea"/>
                <a:cs typeface="Arial" panose="020B0604020202020204" pitchFamily="34" charset="0"/>
              </a:defRPr>
            </a:lvl1pPr>
          </a:lstStyle>
          <a:p>
            <a:r>
              <a:rPr lang="en-GB" sz="1400" b="0" i="0" kern="1200">
                <a:solidFill>
                  <a:schemeClr val="tx2"/>
                </a:solidFill>
                <a:latin typeface="Arial" panose="020B0604020202020204" pitchFamily="34" charset="0"/>
                <a:ea typeface="+mj-ea"/>
                <a:cs typeface="Arial" panose="020B0604020202020204" pitchFamily="34" charset="0"/>
              </a:rPr>
              <a:t>For Staff and Supervisors </a:t>
            </a:r>
          </a:p>
          <a:p>
            <a:endParaRPr lang="en-GB" sz="1400" b="0" i="0" kern="1200">
              <a:solidFill>
                <a:schemeClr val="tx2"/>
              </a:solidFill>
              <a:latin typeface="Arial" panose="020B0604020202020204" pitchFamily="34" charset="0"/>
              <a:ea typeface="+mj-ea"/>
              <a:cs typeface="Arial" panose="020B0604020202020204" pitchFamily="34" charset="0"/>
            </a:endParaRPr>
          </a:p>
          <a:p>
            <a:r>
              <a:rPr lang="en-GB" sz="1400" b="0" i="0" kern="1200">
                <a:solidFill>
                  <a:schemeClr val="tx2"/>
                </a:solidFill>
                <a:latin typeface="Arial" panose="020B0604020202020204" pitchFamily="34" charset="0"/>
                <a:ea typeface="+mj-ea"/>
                <a:cs typeface="Arial" panose="020B0604020202020204" pitchFamily="34" charset="0"/>
              </a:rPr>
              <a:t>The Doctoral College provides PhD supervision training that all staff are expected to complete before they supervise postgraduate research students. </a:t>
            </a:r>
          </a:p>
          <a:p>
            <a:r>
              <a:rPr lang="en-GB" sz="1400" b="0" i="0" kern="1200">
                <a:solidFill>
                  <a:schemeClr val="tx2"/>
                </a:solidFill>
                <a:latin typeface="Arial" panose="020B0604020202020204" pitchFamily="34" charset="0"/>
                <a:ea typeface="+mj-ea"/>
                <a:cs typeface="Arial" panose="020B0604020202020204" pitchFamily="34" charset="0"/>
              </a:rPr>
              <a:t>Queen Mary also expects staff to attend ‘top-up training’ every two years.</a:t>
            </a:r>
            <a:endParaRPr lang="en" sz="1400" b="0" i="0" kern="1200">
              <a:solidFill>
                <a:schemeClr val="tx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0535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31936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rgbClr val="73B82B">
                <a:lumMod val="88000"/>
                <a:lumOff val="12000"/>
              </a:srgbClr>
            </a:gs>
            <a:gs pos="97312">
              <a:srgbClr val="10746A"/>
            </a:gs>
            <a:gs pos="59000">
              <a:srgbClr val="10746A">
                <a:lumMod val="94000"/>
                <a:lumOff val="6000"/>
              </a:srgbClr>
            </a:gs>
          </a:gsLst>
          <a:lin ang="12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66077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gradFill>
          <a:gsLst>
            <a:gs pos="0">
              <a:srgbClr val="73B82B">
                <a:lumMod val="88000"/>
                <a:lumOff val="12000"/>
              </a:srgbClr>
            </a:gs>
            <a:gs pos="69000">
              <a:srgbClr val="2DB8C5"/>
            </a:gs>
          </a:gsLst>
          <a:lin ang="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418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gradFill flip="none" rotWithShape="1">
          <a:gsLst>
            <a:gs pos="85484">
              <a:srgbClr val="8D3786"/>
            </a:gs>
            <a:gs pos="19000">
              <a:srgbClr val="EC008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055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flip="none" rotWithShape="1">
          <a:gsLst>
            <a:gs pos="3226">
              <a:srgbClr val="8D3786"/>
            </a:gs>
            <a:gs pos="35000">
              <a:srgbClr val="8D3786"/>
            </a:gs>
            <a:gs pos="100000">
              <a:srgbClr val="F18500"/>
            </a:gs>
          </a:gsLst>
          <a:lin ang="198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308686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2">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186596" y="262396"/>
            <a:ext cx="8672097" cy="878341"/>
          </a:xfrm>
          <a:prstGeom prst="rect">
            <a:avLst/>
          </a:prstGeom>
        </p:spPr>
        <p:txBody>
          <a:bodyPr/>
          <a:lstStyle>
            <a:lvl1pPr marL="0" indent="0">
              <a:buNone/>
              <a:defRPr sz="2500" b="1" baseline="0">
                <a:solidFill>
                  <a:srgbClr val="1C3D74"/>
                </a:solidFill>
                <a:latin typeface="Arial" panose="020B0604020202020204" pitchFamily="34" charset="0"/>
                <a:cs typeface="Arial" panose="020B0604020202020204" pitchFamily="34" charset="0"/>
              </a:defRPr>
            </a:lvl1pPr>
          </a:lstStyle>
          <a:p>
            <a:r>
              <a:rPr lang="en-US"/>
              <a:t>Introduction to Queen Mary’s </a:t>
            </a:r>
            <a:br>
              <a:rPr lang="en-US"/>
            </a:br>
            <a:r>
              <a:rPr lang="en-US"/>
              <a:t>Doctoral College</a:t>
            </a:r>
          </a:p>
        </p:txBody>
      </p:sp>
      <p:sp>
        <p:nvSpPr>
          <p:cNvPr id="4" name="Title 1">
            <a:extLst>
              <a:ext uri="{FF2B5EF4-FFF2-40B4-BE49-F238E27FC236}">
                <a16:creationId xmlns:a16="http://schemas.microsoft.com/office/drawing/2014/main" id="{BC60D497-C13F-6044-A211-40616A07D181}"/>
              </a:ext>
            </a:extLst>
          </p:cNvPr>
          <p:cNvSpPr>
            <a:spLocks noGrp="1"/>
          </p:cNvSpPr>
          <p:nvPr>
            <p:ph type="title" hasCustomPrompt="1"/>
          </p:nvPr>
        </p:nvSpPr>
        <p:spPr>
          <a:xfrm>
            <a:off x="186596" y="1140737"/>
            <a:ext cx="8672097" cy="1178894"/>
          </a:xfrm>
          <a:prstGeom prst="rect">
            <a:avLst/>
          </a:prstGeom>
        </p:spPr>
        <p:txBody>
          <a:bodyPr lIns="0" tIns="0" rIns="0" bIns="0"/>
          <a:lstStyle>
            <a:lvl1pPr>
              <a:defRPr lang="en-GB" sz="1400" smtClean="0"/>
            </a:lvl1pPr>
          </a:lstStyle>
          <a:p>
            <a:r>
              <a:rPr lang="en-GB" sz="1400">
                <a:solidFill>
                  <a:srgbClr val="17336F"/>
                </a:solidFill>
              </a:rPr>
              <a:t>The Doctoral College is here to support the life-cycle of Postgraduate Research Degrees at Queen Mary by working with both postgraduate research students and staff to support a thriving research community.</a:t>
            </a:r>
            <a:br>
              <a:rPr lang="en-US" sz="1400">
                <a:solidFill>
                  <a:srgbClr val="17336F"/>
                </a:solidFill>
              </a:rPr>
            </a:br>
            <a:br>
              <a:rPr lang="en" sz="1400">
                <a:solidFill>
                  <a:prstClr val="black"/>
                </a:solidFill>
              </a:rPr>
            </a:br>
            <a:r>
              <a:rPr lang="en-GB" sz="1400">
                <a:solidFill>
                  <a:srgbClr val="000000"/>
                </a:solidFill>
              </a:rPr>
              <a:t>The Doctoral College works with schools, institutes and academic services across Queen Mary to oversee the recruitment and admission, training and development, academic progression and examination of Queen Mary’s PhD students. </a:t>
            </a:r>
            <a:br>
              <a:rPr lang="en-GB" sz="1400">
                <a:solidFill>
                  <a:srgbClr val="000000"/>
                </a:solidFill>
              </a:rPr>
            </a:br>
            <a:endParaRPr lang="en-GB" sz="1600">
              <a:solidFill>
                <a:srgbClr val="000000"/>
              </a:solidFill>
              <a:latin typeface="Arial" panose="020B0604020202020204" pitchFamily="34" charset="0"/>
            </a:endParaRPr>
          </a:p>
        </p:txBody>
      </p:sp>
      <p:sp>
        <p:nvSpPr>
          <p:cNvPr id="5" name="Title 1">
            <a:extLst>
              <a:ext uri="{FF2B5EF4-FFF2-40B4-BE49-F238E27FC236}">
                <a16:creationId xmlns:a16="http://schemas.microsoft.com/office/drawing/2014/main" id="{11A071DF-C2D5-8E48-A599-203994715754}"/>
              </a:ext>
            </a:extLst>
          </p:cNvPr>
          <p:cNvSpPr txBox="1">
            <a:spLocks/>
          </p:cNvSpPr>
          <p:nvPr userDrawn="1"/>
        </p:nvSpPr>
        <p:spPr>
          <a:xfrm>
            <a:off x="186596" y="2344848"/>
            <a:ext cx="4165862" cy="2109456"/>
          </a:xfrm>
          <a:prstGeom prst="rect">
            <a:avLst/>
          </a:prstGeom>
        </p:spPr>
        <p:txBody>
          <a:bodyPr lIns="0" tIns="0" rIns="0" bIns="0"/>
          <a:lstStyle>
            <a:lvl1pPr marL="0" indent="0" algn="l" defTabSz="914400" rtl="0" eaLnBrk="1" latinLnBrk="0" hangingPunct="1">
              <a:lnSpc>
                <a:spcPct val="90000"/>
              </a:lnSpc>
              <a:spcBef>
                <a:spcPct val="0"/>
              </a:spcBef>
              <a:buClr>
                <a:schemeClr val="accent5"/>
              </a:buClr>
              <a:buFont typeface="Arial" panose="020B0604020202020204" pitchFamily="34" charset="0"/>
              <a:buNone/>
              <a:defRPr sz="1400" b="0" i="0" kern="1200">
                <a:solidFill>
                  <a:schemeClr val="tx2"/>
                </a:solidFill>
                <a:latin typeface="Arial" panose="020B0604020202020204" pitchFamily="34" charset="0"/>
                <a:ea typeface="+mj-ea"/>
                <a:cs typeface="Arial" panose="020B0604020202020204" pitchFamily="34" charset="0"/>
              </a:defRPr>
            </a:lvl1pPr>
          </a:lstStyle>
          <a:p>
            <a:r>
              <a:rPr lang="en-GB" sz="1400" b="0" i="0" kern="1200">
                <a:solidFill>
                  <a:schemeClr val="tx2"/>
                </a:solidFill>
                <a:latin typeface="Arial" panose="020B0604020202020204" pitchFamily="34" charset="0"/>
                <a:ea typeface="+mj-ea"/>
                <a:cs typeface="Arial" panose="020B0604020202020204" pitchFamily="34" charset="0"/>
              </a:rPr>
              <a:t>For Students </a:t>
            </a:r>
          </a:p>
          <a:p>
            <a:endParaRPr lang="en-GB" sz="1400" b="0" i="0" kern="1200">
              <a:solidFill>
                <a:schemeClr val="tx2"/>
              </a:solidFill>
              <a:latin typeface="Arial" panose="020B0604020202020204" pitchFamily="34" charset="0"/>
              <a:ea typeface="+mj-ea"/>
              <a:cs typeface="Arial" panose="020B0604020202020204" pitchFamily="34" charset="0"/>
            </a:endParaRPr>
          </a:p>
          <a:p>
            <a:r>
              <a:rPr lang="en-GB" sz="1400" b="0" i="0" kern="1200">
                <a:solidFill>
                  <a:schemeClr val="tx2"/>
                </a:solidFill>
                <a:latin typeface="Arial" panose="020B0604020202020204" pitchFamily="34" charset="0"/>
                <a:ea typeface="+mj-ea"/>
                <a:cs typeface="Arial" panose="020B0604020202020204" pitchFamily="34" charset="0"/>
              </a:rPr>
              <a:t>The Doctoral College provides various events and activities tailored specifically to PhD students – including a college-wide induction for all new students, cohort training days for PhD Years 1 to 3, and an annual Graduate Festival – designed to develop research skills, foster conversations and collaborations between research students and staff, and promote a cohesive and supportive PhD community. </a:t>
            </a:r>
          </a:p>
        </p:txBody>
      </p:sp>
      <p:sp>
        <p:nvSpPr>
          <p:cNvPr id="6" name="Title 1">
            <a:extLst>
              <a:ext uri="{FF2B5EF4-FFF2-40B4-BE49-F238E27FC236}">
                <a16:creationId xmlns:a16="http://schemas.microsoft.com/office/drawing/2014/main" id="{11A071DF-C2D5-8E48-A599-203994715754}"/>
              </a:ext>
            </a:extLst>
          </p:cNvPr>
          <p:cNvSpPr txBox="1">
            <a:spLocks/>
          </p:cNvSpPr>
          <p:nvPr userDrawn="1"/>
        </p:nvSpPr>
        <p:spPr>
          <a:xfrm>
            <a:off x="4936457" y="2444434"/>
            <a:ext cx="4062564" cy="2041557"/>
          </a:xfrm>
          <a:prstGeom prst="rect">
            <a:avLst/>
          </a:prstGeom>
        </p:spPr>
        <p:txBody>
          <a:bodyPr lIns="0" tIns="0" rIns="0" bIns="0"/>
          <a:lstStyle>
            <a:lvl1pPr marL="0" indent="0" algn="l" defTabSz="914400" rtl="0" eaLnBrk="1" latinLnBrk="0" hangingPunct="1">
              <a:lnSpc>
                <a:spcPct val="90000"/>
              </a:lnSpc>
              <a:spcBef>
                <a:spcPct val="0"/>
              </a:spcBef>
              <a:buClr>
                <a:schemeClr val="accent5"/>
              </a:buClr>
              <a:buFont typeface="Arial" panose="020B0604020202020204" pitchFamily="34" charset="0"/>
              <a:buNone/>
              <a:defRPr sz="1400" b="0" i="0" kern="1200">
                <a:solidFill>
                  <a:schemeClr val="tx2"/>
                </a:solidFill>
                <a:latin typeface="Arial" panose="020B0604020202020204" pitchFamily="34" charset="0"/>
                <a:ea typeface="+mj-ea"/>
                <a:cs typeface="Arial" panose="020B0604020202020204" pitchFamily="34" charset="0"/>
              </a:defRPr>
            </a:lvl1pPr>
          </a:lstStyle>
          <a:p>
            <a:r>
              <a:rPr lang="en-GB" sz="1400" b="0" i="0" kern="1200">
                <a:solidFill>
                  <a:schemeClr val="tx2"/>
                </a:solidFill>
                <a:latin typeface="Arial" panose="020B0604020202020204" pitchFamily="34" charset="0"/>
                <a:ea typeface="+mj-ea"/>
                <a:cs typeface="Arial" panose="020B0604020202020204" pitchFamily="34" charset="0"/>
              </a:rPr>
              <a:t>For Staff and Supervisors </a:t>
            </a:r>
          </a:p>
          <a:p>
            <a:endParaRPr lang="en-GB" sz="1400" b="0" i="0" kern="1200">
              <a:solidFill>
                <a:schemeClr val="tx2"/>
              </a:solidFill>
              <a:latin typeface="Arial" panose="020B0604020202020204" pitchFamily="34" charset="0"/>
              <a:ea typeface="+mj-ea"/>
              <a:cs typeface="Arial" panose="020B0604020202020204" pitchFamily="34" charset="0"/>
            </a:endParaRPr>
          </a:p>
          <a:p>
            <a:r>
              <a:rPr lang="en-GB" sz="1400" b="0" i="0" kern="1200">
                <a:solidFill>
                  <a:schemeClr val="tx2"/>
                </a:solidFill>
                <a:latin typeface="Arial" panose="020B0604020202020204" pitchFamily="34" charset="0"/>
                <a:ea typeface="+mj-ea"/>
                <a:cs typeface="Arial" panose="020B0604020202020204" pitchFamily="34" charset="0"/>
              </a:rPr>
              <a:t>The Doctoral College provides PhD supervision training that all staff are expected to complete before they supervise postgraduate research students. </a:t>
            </a:r>
          </a:p>
          <a:p>
            <a:r>
              <a:rPr lang="en-GB" sz="1400" b="0" i="0" kern="1200">
                <a:solidFill>
                  <a:schemeClr val="tx2"/>
                </a:solidFill>
                <a:latin typeface="Arial" panose="020B0604020202020204" pitchFamily="34" charset="0"/>
                <a:ea typeface="+mj-ea"/>
                <a:cs typeface="Arial" panose="020B0604020202020204" pitchFamily="34" charset="0"/>
              </a:rPr>
              <a:t>Queen Mary also expects staff to attend ‘top-up training’ every two years.</a:t>
            </a:r>
            <a:endParaRPr lang="en" sz="1400" b="0" i="0" kern="1200">
              <a:solidFill>
                <a:schemeClr val="tx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3493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D497-C13F-6044-A211-40616A07D181}"/>
              </a:ext>
            </a:extLst>
          </p:cNvPr>
          <p:cNvSpPr>
            <a:spLocks noGrp="1"/>
          </p:cNvSpPr>
          <p:nvPr>
            <p:ph type="title" hasCustomPrompt="1"/>
          </p:nvPr>
        </p:nvSpPr>
        <p:spPr>
          <a:xfrm>
            <a:off x="298188" y="1322601"/>
            <a:ext cx="8568000" cy="2941423"/>
          </a:xfrm>
          <a:prstGeom prst="rect">
            <a:avLst/>
          </a:prstGeom>
        </p:spPr>
        <p:txBody>
          <a:bodyPr lIns="0" tIns="0" rIns="0" bIns="0"/>
          <a:lstStyle>
            <a:lvl1pPr>
              <a:defRPr sz="1400" b="0" i="0">
                <a:solidFill>
                  <a:schemeClr val="tx2"/>
                </a:solidFill>
                <a:latin typeface="Arial" panose="020B0604020202020204" pitchFamily="34" charset="0"/>
                <a:cs typeface="Arial" panose="020B0604020202020204" pitchFamily="34" charset="0"/>
              </a:defRPr>
            </a:lvl1pPr>
          </a:lstStyle>
          <a:p>
            <a:r>
              <a:rPr lang="en-US"/>
              <a:t>Click to edit Master title style – Arial Regular 14pt</a:t>
            </a:r>
          </a:p>
        </p:txBody>
      </p:sp>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13417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1.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6.xml"/><Relationship Id="rId5" Type="http://schemas.openxmlformats.org/officeDocument/2006/relationships/image" Target="../media/image3.jpe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9"/>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65" r:id="rId3"/>
    <p:sldLayoutId id="2147483766" r:id="rId4"/>
    <p:sldLayoutId id="2147483767" r:id="rId5"/>
    <p:sldLayoutId id="2147483768" r:id="rId6"/>
    <p:sldLayoutId id="214748376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20"/>
          <a:srcRect t="86937"/>
          <a:stretch/>
        </p:blipFill>
        <p:spPr>
          <a:xfrm>
            <a:off x="0" y="4471626"/>
            <a:ext cx="9144000" cy="671874"/>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1">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a:solidFill>
                <a:schemeClr val="bg1"/>
              </a:solidFill>
              <a:latin typeface="Arial" panose="020B0604020202020204" pitchFamily="34" charset="0"/>
              <a:cs typeface="Arial" panose="020B0604020202020204" pitchFamily="34" charset="0"/>
            </a:endParaRPr>
          </a:p>
        </p:txBody>
      </p:sp>
      <p:sp>
        <p:nvSpPr>
          <p:cNvPr id="5" name="TextBox 4"/>
          <p:cNvSpPr txBox="1"/>
          <p:nvPr userDrawn="1"/>
        </p:nvSpPr>
        <p:spPr>
          <a:xfrm>
            <a:off x="2287003" y="4507339"/>
            <a:ext cx="4041996" cy="535531"/>
          </a:xfrm>
          <a:prstGeom prst="rect">
            <a:avLst/>
          </a:prstGeom>
          <a:noFill/>
        </p:spPr>
        <p:txBody>
          <a:bodyPr wrap="square" rtlCol="0">
            <a:spAutoFit/>
          </a:bodyPr>
          <a:lstStyle/>
          <a:p>
            <a:r>
              <a:rPr lang="en-GB" sz="1800" b="0">
                <a:solidFill>
                  <a:schemeClr val="bg1"/>
                </a:solidFill>
                <a:latin typeface="Arial" panose="020B0604020202020204" pitchFamily="34" charset="0"/>
                <a:cs typeface="Arial" panose="020B0604020202020204" pitchFamily="34" charset="0"/>
              </a:rPr>
              <a:t>@QMUL_DC</a:t>
            </a:r>
            <a:br>
              <a:rPr lang="en-GB" sz="1800" b="0">
                <a:solidFill>
                  <a:schemeClr val="bg1"/>
                </a:solidFill>
                <a:latin typeface="Arial" panose="020B0604020202020204" pitchFamily="34" charset="0"/>
                <a:cs typeface="Arial" panose="020B0604020202020204" pitchFamily="34" charset="0"/>
              </a:rPr>
            </a:br>
            <a:r>
              <a:rPr lang="en-GB" sz="1800" b="0">
                <a:solidFill>
                  <a:schemeClr val="bg1"/>
                </a:solidFill>
                <a:latin typeface="Arial" panose="020B0604020202020204" pitchFamily="34" charset="0"/>
                <a:cs typeface="Arial" panose="020B0604020202020204" pitchFamily="34" charset="0"/>
              </a:rPr>
              <a:t>doctoralcollege@qmul.ac.uk</a:t>
            </a:r>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023327" y="32004"/>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3"/>
          <a:srcRect t="86937"/>
          <a:stretch/>
        </p:blipFill>
        <p:spPr>
          <a:xfrm>
            <a:off x="0" y="4471626"/>
            <a:ext cx="9144000" cy="671874"/>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4">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a:solidFill>
                <a:schemeClr val="bg1"/>
              </a:solidFill>
              <a:latin typeface="Arial" panose="020B0604020202020204" pitchFamily="34" charset="0"/>
              <a:cs typeface="Arial" panose="020B0604020202020204" pitchFamily="34" charset="0"/>
            </a:endParaRPr>
          </a:p>
        </p:txBody>
      </p:sp>
      <p:sp>
        <p:nvSpPr>
          <p:cNvPr id="5" name="TextBox 4"/>
          <p:cNvSpPr txBox="1"/>
          <p:nvPr userDrawn="1"/>
        </p:nvSpPr>
        <p:spPr>
          <a:xfrm>
            <a:off x="2287003" y="4507339"/>
            <a:ext cx="4041996" cy="535531"/>
          </a:xfrm>
          <a:prstGeom prst="rect">
            <a:avLst/>
          </a:prstGeom>
          <a:noFill/>
        </p:spPr>
        <p:txBody>
          <a:bodyPr wrap="square" rtlCol="0">
            <a:spAutoFit/>
          </a:bodyPr>
          <a:lstStyle/>
          <a:p>
            <a:r>
              <a:rPr lang="en-GB" sz="1800" b="0">
                <a:solidFill>
                  <a:schemeClr val="bg1"/>
                </a:solidFill>
                <a:latin typeface="Arial" panose="020B0604020202020204" pitchFamily="34" charset="0"/>
                <a:cs typeface="Arial" panose="020B0604020202020204" pitchFamily="34" charset="0"/>
              </a:rPr>
              <a:t>@QMUL_DC</a:t>
            </a:r>
            <a:br>
              <a:rPr lang="en-GB" sz="1800" b="0">
                <a:solidFill>
                  <a:schemeClr val="bg1"/>
                </a:solidFill>
                <a:latin typeface="Arial" panose="020B0604020202020204" pitchFamily="34" charset="0"/>
                <a:cs typeface="Arial" panose="020B0604020202020204" pitchFamily="34" charset="0"/>
              </a:rPr>
            </a:br>
            <a:r>
              <a:rPr lang="en-GB" sz="1800" b="0">
                <a:solidFill>
                  <a:schemeClr val="bg1"/>
                </a:solidFill>
                <a:latin typeface="Arial" panose="020B0604020202020204" pitchFamily="34" charset="0"/>
                <a:cs typeface="Arial" panose="020B0604020202020204" pitchFamily="34" charset="0"/>
              </a:rPr>
              <a:t>doctoralcollege@qmul.ac.uk</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023327" y="32004"/>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userDrawn="1"/>
        </p:nvSpPr>
        <p:spPr>
          <a:xfrm>
            <a:off x="186596" y="262396"/>
            <a:ext cx="8672097" cy="87834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1" kern="1200" baseline="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Introduction to Queen Mary’s </a:t>
            </a:r>
            <a:br>
              <a:rPr lang="en-US"/>
            </a:br>
            <a:r>
              <a:rPr lang="en-US"/>
              <a:t>Doctoral College</a:t>
            </a:r>
          </a:p>
        </p:txBody>
      </p:sp>
      <p:sp>
        <p:nvSpPr>
          <p:cNvPr id="9" name="Title 1">
            <a:extLst>
              <a:ext uri="{FF2B5EF4-FFF2-40B4-BE49-F238E27FC236}">
                <a16:creationId xmlns:a16="http://schemas.microsoft.com/office/drawing/2014/main" id="{BC60D497-C13F-6044-A211-40616A07D181}"/>
              </a:ext>
            </a:extLst>
          </p:cNvPr>
          <p:cNvSpPr txBox="1">
            <a:spLocks/>
          </p:cNvSpPr>
          <p:nvPr userDrawn="1"/>
        </p:nvSpPr>
        <p:spPr>
          <a:xfrm>
            <a:off x="186596" y="1140737"/>
            <a:ext cx="8672097" cy="1178894"/>
          </a:xfrm>
          <a:prstGeom prst="rect">
            <a:avLst/>
          </a:prstGeom>
        </p:spPr>
        <p:txBody>
          <a:bodyPr lIns="0" tIns="0" rIns="0" bIns="0"/>
          <a:lstStyle>
            <a:lvl1pPr algn="l" defTabSz="914400" rtl="0" eaLnBrk="1" latinLnBrk="0" hangingPunct="1">
              <a:lnSpc>
                <a:spcPct val="90000"/>
              </a:lnSpc>
              <a:spcBef>
                <a:spcPct val="0"/>
              </a:spcBef>
              <a:buNone/>
              <a:defRPr lang="en-GB" sz="1400" b="0" i="0" kern="1200" smtClean="0">
                <a:solidFill>
                  <a:schemeClr val="tx2"/>
                </a:solidFill>
                <a:latin typeface="Arial" panose="020B0604020202020204" pitchFamily="34" charset="0"/>
                <a:ea typeface="+mj-ea"/>
                <a:cs typeface="Arial" panose="020B0604020202020204" pitchFamily="34" charset="0"/>
              </a:defRPr>
            </a:lvl1pPr>
          </a:lstStyle>
          <a:p>
            <a:r>
              <a:rPr lang="en-GB">
                <a:solidFill>
                  <a:srgbClr val="17336F"/>
                </a:solidFill>
              </a:rPr>
              <a:t>The Doctoral College is here to support the life-cycle of Postgraduate Research Degrees at Queen Mary by working with both postgraduate research students and staff to support a thriving research community.</a:t>
            </a:r>
            <a:br>
              <a:rPr lang="en-GB">
                <a:solidFill>
                  <a:srgbClr val="17336F"/>
                </a:solidFill>
              </a:rPr>
            </a:br>
            <a:br>
              <a:rPr lang="en-GB">
                <a:solidFill>
                  <a:prstClr val="black"/>
                </a:solidFill>
              </a:rPr>
            </a:br>
            <a:r>
              <a:rPr lang="en-GB">
                <a:solidFill>
                  <a:srgbClr val="000000"/>
                </a:solidFill>
              </a:rPr>
              <a:t>The Doctoral College works with schools, institutes and academic services across Queen Mary to oversee the recruitment and admission, training and development, academic progression and examination of Queen Mary’s PhD students. </a:t>
            </a:r>
            <a:br>
              <a:rPr lang="en-GB">
                <a:solidFill>
                  <a:srgbClr val="000000"/>
                </a:solidFill>
              </a:rPr>
            </a:br>
            <a:endParaRPr lang="en-GB" sz="1600">
              <a:solidFill>
                <a:srgbClr val="000000"/>
              </a:solidFill>
            </a:endParaRPr>
          </a:p>
        </p:txBody>
      </p:sp>
      <p:sp>
        <p:nvSpPr>
          <p:cNvPr id="11" name="Title 1">
            <a:extLst>
              <a:ext uri="{FF2B5EF4-FFF2-40B4-BE49-F238E27FC236}">
                <a16:creationId xmlns:a16="http://schemas.microsoft.com/office/drawing/2014/main" id="{11A071DF-C2D5-8E48-A599-203994715754}"/>
              </a:ext>
            </a:extLst>
          </p:cNvPr>
          <p:cNvSpPr txBox="1">
            <a:spLocks/>
          </p:cNvSpPr>
          <p:nvPr userDrawn="1"/>
        </p:nvSpPr>
        <p:spPr>
          <a:xfrm>
            <a:off x="186596" y="2344848"/>
            <a:ext cx="4165862" cy="2109456"/>
          </a:xfrm>
          <a:prstGeom prst="rect">
            <a:avLst/>
          </a:prstGeom>
        </p:spPr>
        <p:txBody>
          <a:bodyPr lIns="0" tIns="0" rIns="0" bIns="0"/>
          <a:lstStyle>
            <a:lvl1pPr marL="0" indent="0" algn="l" defTabSz="914400" rtl="0" eaLnBrk="1" latinLnBrk="0" hangingPunct="1">
              <a:lnSpc>
                <a:spcPct val="90000"/>
              </a:lnSpc>
              <a:spcBef>
                <a:spcPct val="0"/>
              </a:spcBef>
              <a:buClr>
                <a:schemeClr val="accent5"/>
              </a:buClr>
              <a:buFont typeface="Arial" panose="020B0604020202020204" pitchFamily="34" charset="0"/>
              <a:buNone/>
              <a:defRPr sz="1400" b="0" i="0" kern="1200">
                <a:solidFill>
                  <a:schemeClr val="tx2"/>
                </a:solidFill>
                <a:latin typeface="Arial" panose="020B0604020202020204" pitchFamily="34" charset="0"/>
                <a:ea typeface="+mj-ea"/>
                <a:cs typeface="Arial" panose="020B0604020202020204" pitchFamily="34" charset="0"/>
              </a:defRPr>
            </a:lvl1pPr>
          </a:lstStyle>
          <a:p>
            <a:r>
              <a:rPr lang="en-GB" sz="1400" b="0" i="0" kern="1200">
                <a:solidFill>
                  <a:schemeClr val="tx2"/>
                </a:solidFill>
                <a:latin typeface="Arial" panose="020B0604020202020204" pitchFamily="34" charset="0"/>
                <a:ea typeface="+mj-ea"/>
                <a:cs typeface="Arial" panose="020B0604020202020204" pitchFamily="34" charset="0"/>
              </a:rPr>
              <a:t>For Students </a:t>
            </a:r>
          </a:p>
          <a:p>
            <a:endParaRPr lang="en-GB" sz="1400" b="0" i="0" kern="1200">
              <a:solidFill>
                <a:schemeClr val="tx2"/>
              </a:solidFill>
              <a:latin typeface="Arial" panose="020B0604020202020204" pitchFamily="34" charset="0"/>
              <a:ea typeface="+mj-ea"/>
              <a:cs typeface="Arial" panose="020B0604020202020204" pitchFamily="34" charset="0"/>
            </a:endParaRPr>
          </a:p>
          <a:p>
            <a:r>
              <a:rPr lang="en-GB" sz="1400" b="0" i="0" kern="1200">
                <a:solidFill>
                  <a:schemeClr val="tx2"/>
                </a:solidFill>
                <a:latin typeface="Arial" panose="020B0604020202020204" pitchFamily="34" charset="0"/>
                <a:ea typeface="+mj-ea"/>
                <a:cs typeface="Arial" panose="020B0604020202020204" pitchFamily="34" charset="0"/>
              </a:rPr>
              <a:t>The Doctoral College provides various events and activities tailored specifically to PhD students – including a college-wide induction for all new students, cohort training days for PhD Years 1 to 3, and an annual Graduate Festival – designed to develop research skills, foster conversations and collaborations between research students and staff, and promote a cohesive and supportive PhD community. </a:t>
            </a:r>
          </a:p>
        </p:txBody>
      </p:sp>
      <p:sp>
        <p:nvSpPr>
          <p:cNvPr id="12" name="Title 1">
            <a:extLst>
              <a:ext uri="{FF2B5EF4-FFF2-40B4-BE49-F238E27FC236}">
                <a16:creationId xmlns:a16="http://schemas.microsoft.com/office/drawing/2014/main" id="{11A071DF-C2D5-8E48-A599-203994715754}"/>
              </a:ext>
            </a:extLst>
          </p:cNvPr>
          <p:cNvSpPr txBox="1">
            <a:spLocks/>
          </p:cNvSpPr>
          <p:nvPr userDrawn="1"/>
        </p:nvSpPr>
        <p:spPr>
          <a:xfrm>
            <a:off x="4936457" y="2444434"/>
            <a:ext cx="4062564" cy="2041557"/>
          </a:xfrm>
          <a:prstGeom prst="rect">
            <a:avLst/>
          </a:prstGeom>
        </p:spPr>
        <p:txBody>
          <a:bodyPr lIns="0" tIns="0" rIns="0" bIns="0"/>
          <a:lstStyle>
            <a:lvl1pPr marL="0" indent="0" algn="l" defTabSz="914400" rtl="0" eaLnBrk="1" latinLnBrk="0" hangingPunct="1">
              <a:lnSpc>
                <a:spcPct val="90000"/>
              </a:lnSpc>
              <a:spcBef>
                <a:spcPct val="0"/>
              </a:spcBef>
              <a:buClr>
                <a:schemeClr val="accent5"/>
              </a:buClr>
              <a:buFont typeface="Arial" panose="020B0604020202020204" pitchFamily="34" charset="0"/>
              <a:buNone/>
              <a:defRPr sz="1400" b="0" i="0" kern="1200">
                <a:solidFill>
                  <a:schemeClr val="tx2"/>
                </a:solidFill>
                <a:latin typeface="Arial" panose="020B0604020202020204" pitchFamily="34" charset="0"/>
                <a:ea typeface="+mj-ea"/>
                <a:cs typeface="Arial" panose="020B0604020202020204" pitchFamily="34" charset="0"/>
              </a:defRPr>
            </a:lvl1pPr>
          </a:lstStyle>
          <a:p>
            <a:r>
              <a:rPr lang="en-GB" sz="1400" b="0" i="0" kern="1200">
                <a:solidFill>
                  <a:schemeClr val="tx2"/>
                </a:solidFill>
                <a:latin typeface="Arial" panose="020B0604020202020204" pitchFamily="34" charset="0"/>
                <a:ea typeface="+mj-ea"/>
                <a:cs typeface="Arial" panose="020B0604020202020204" pitchFamily="34" charset="0"/>
              </a:rPr>
              <a:t>For Staff and Supervisors </a:t>
            </a:r>
          </a:p>
          <a:p>
            <a:endParaRPr lang="en-GB" sz="1400" b="0" i="0" kern="1200">
              <a:solidFill>
                <a:schemeClr val="tx2"/>
              </a:solidFill>
              <a:latin typeface="Arial" panose="020B0604020202020204" pitchFamily="34" charset="0"/>
              <a:ea typeface="+mj-ea"/>
              <a:cs typeface="Arial" panose="020B0604020202020204" pitchFamily="34" charset="0"/>
            </a:endParaRPr>
          </a:p>
          <a:p>
            <a:r>
              <a:rPr lang="en-GB" sz="1400" b="0" i="0" kern="1200">
                <a:solidFill>
                  <a:schemeClr val="tx2"/>
                </a:solidFill>
                <a:latin typeface="Arial" panose="020B0604020202020204" pitchFamily="34" charset="0"/>
                <a:ea typeface="+mj-ea"/>
                <a:cs typeface="Arial" panose="020B0604020202020204" pitchFamily="34" charset="0"/>
              </a:rPr>
              <a:t>The Doctoral College provides PhD supervision training that all staff are expected to complete before they supervise postgraduate research students. </a:t>
            </a:r>
          </a:p>
          <a:p>
            <a:r>
              <a:rPr lang="en-GB" sz="1400" b="0" i="0" kern="1200">
                <a:solidFill>
                  <a:schemeClr val="tx2"/>
                </a:solidFill>
                <a:latin typeface="Arial" panose="020B0604020202020204" pitchFamily="34" charset="0"/>
                <a:ea typeface="+mj-ea"/>
                <a:cs typeface="Arial" panose="020B0604020202020204" pitchFamily="34" charset="0"/>
              </a:rPr>
              <a:t>Queen Mary also expects staff to attend ‘top-up training’ every two years.</a:t>
            </a:r>
            <a:endParaRPr lang="en" sz="1400" b="0" i="0" kern="1200">
              <a:solidFill>
                <a:schemeClr val="tx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45001555"/>
      </p:ext>
    </p:extLst>
  </p:cSld>
  <p:clrMap bg1="lt1" tx1="dk1" bg2="lt2" tx2="dk2" accent1="accent1" accent2="accent2" accent3="accent3" accent4="accent4" accent5="accent5" accent6="accent6" hlink="hlink" folHlink="folHlink"/>
  <p:sldLayoutIdLst>
    <p:sldLayoutId id="21474838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www.its.qmul.ac.uk/" TargetMode="External"/><Relationship Id="rId2" Type="http://schemas.openxmlformats.org/officeDocument/2006/relationships/hyperlink" Target="mailto:pgrenrolment@qmul.ac.uk" TargetMode="External"/><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1.xml"/><Relationship Id="rId4" Type="http://schemas.openxmlformats.org/officeDocument/2006/relationships/hyperlink" Target="mailto:researchdegrees@qmul.ac.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GB" dirty="0">
                <a:ea typeface="ＭＳ Ｐゴシック" pitchFamily="-111" charset="-128"/>
              </a:rPr>
              <a:t>Queen Mary University of London PhD Induction</a:t>
            </a:r>
          </a:p>
        </p:txBody>
      </p:sp>
      <p:sp>
        <p:nvSpPr>
          <p:cNvPr id="7"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October 2024</a:t>
            </a:r>
          </a:p>
        </p:txBody>
      </p:sp>
    </p:spTree>
    <p:extLst>
      <p:ext uri="{BB962C8B-B14F-4D97-AF65-F5344CB8AC3E}">
        <p14:creationId xmlns:p14="http://schemas.microsoft.com/office/powerpoint/2010/main" val="214389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10" hasCustomPrompt="1"/>
          </p:nvPr>
        </p:nvSpPr>
        <p:spPr>
          <a:xfrm>
            <a:off x="186596" y="262396"/>
            <a:ext cx="8672097" cy="528251"/>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sz="2800" dirty="0"/>
              <a:t>Research Degrees Office</a:t>
            </a:r>
          </a:p>
        </p:txBody>
      </p:sp>
      <p:sp>
        <p:nvSpPr>
          <p:cNvPr id="4" name="Title 3">
            <a:extLst>
              <a:ext uri="{FF2B5EF4-FFF2-40B4-BE49-F238E27FC236}">
                <a16:creationId xmlns:a16="http://schemas.microsoft.com/office/drawing/2014/main" id="{6A75318D-E61D-4770-B533-6FD88C968248}"/>
              </a:ext>
            </a:extLst>
          </p:cNvPr>
          <p:cNvSpPr>
            <a:spLocks noGrp="1"/>
          </p:cNvSpPr>
          <p:nvPr>
            <p:ph type="title"/>
          </p:nvPr>
        </p:nvSpPr>
        <p:spPr>
          <a:xfrm>
            <a:off x="250062" y="790648"/>
            <a:ext cx="7211546" cy="528252"/>
          </a:xfrm>
        </p:spPr>
        <p:txBody>
          <a:bodyPr/>
          <a:lstStyle/>
          <a:p>
            <a:pPr eaLnBrk="0" fontAlgn="base" hangingPunct="0">
              <a:spcBef>
                <a:spcPct val="0"/>
              </a:spcBef>
              <a:spcAft>
                <a:spcPts val="1200"/>
              </a:spcAft>
            </a:pPr>
            <a:r>
              <a:rPr lang="en-GB" dirty="0"/>
              <a:t>The Research Degrees Office (RDO) is the central administrative office for all students on research programmes: PhD, MD(Res), </a:t>
            </a:r>
            <a:r>
              <a:rPr lang="en-GB" dirty="0" err="1"/>
              <a:t>EngD</a:t>
            </a:r>
            <a:r>
              <a:rPr lang="en-GB" dirty="0"/>
              <a:t>, </a:t>
            </a:r>
            <a:r>
              <a:rPr lang="en-GB" dirty="0" err="1"/>
              <a:t>DClinDent</a:t>
            </a:r>
            <a:r>
              <a:rPr lang="en-GB" dirty="0"/>
              <a:t>, </a:t>
            </a:r>
            <a:r>
              <a:rPr lang="en-GB" dirty="0" err="1"/>
              <a:t>ResM</a:t>
            </a:r>
            <a:r>
              <a:rPr lang="en-GB" dirty="0"/>
              <a:t>. We:</a:t>
            </a:r>
            <a:br>
              <a:rPr lang="en-GB" dirty="0"/>
            </a:br>
            <a:br>
              <a:rPr lang="en-GB" dirty="0"/>
            </a:br>
            <a:endParaRPr lang="en-GB" dirty="0"/>
          </a:p>
        </p:txBody>
      </p:sp>
      <p:sp>
        <p:nvSpPr>
          <p:cNvPr id="5" name="Text Placeholder 7">
            <a:extLst>
              <a:ext uri="{FF2B5EF4-FFF2-40B4-BE49-F238E27FC236}">
                <a16:creationId xmlns:a16="http://schemas.microsoft.com/office/drawing/2014/main" id="{D2A60537-A29C-54DF-8887-3BC0F14C2D6A}"/>
              </a:ext>
            </a:extLst>
          </p:cNvPr>
          <p:cNvSpPr txBox="1">
            <a:spLocks/>
          </p:cNvSpPr>
          <p:nvPr/>
        </p:nvSpPr>
        <p:spPr>
          <a:xfrm>
            <a:off x="298186" y="1371787"/>
            <a:ext cx="8012095" cy="3043264"/>
          </a:xfrm>
          <a:prstGeom prst="rect">
            <a:avLst/>
          </a:prstGeom>
          <a:noFill/>
        </p:spPr>
        <p:txBody>
          <a:bodyPr lIns="0" tIns="0" rIns="0" bIns="0" anchor="ctr"/>
          <a:lstStyle>
            <a:lvl1pPr marL="285750" marR="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lang="en-GB" sz="1400" b="0" i="0" kern="1200" smtClean="0">
                <a:solidFill>
                  <a:srgbClr val="1C3D74"/>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spcBef>
                <a:spcPct val="0"/>
              </a:spcBef>
              <a:spcAft>
                <a:spcPts val="1200"/>
              </a:spcAft>
              <a:buFont typeface="Wingdings" panose="05000000000000000000" pitchFamily="2" charset="2"/>
              <a:buChar char="Ø"/>
            </a:pPr>
            <a:r>
              <a:rPr lang="en-GB" dirty="0"/>
              <a:t>Provide your research student enquiry service</a:t>
            </a:r>
          </a:p>
          <a:p>
            <a:pPr eaLnBrk="0" fontAlgn="base" hangingPunct="0">
              <a:spcBef>
                <a:spcPct val="0"/>
              </a:spcBef>
              <a:spcAft>
                <a:spcPts val="1200"/>
              </a:spcAft>
              <a:buFont typeface="Wingdings" panose="05000000000000000000" pitchFamily="2" charset="2"/>
              <a:buChar char="Ø"/>
            </a:pPr>
            <a:r>
              <a:rPr lang="en-GB" dirty="0"/>
              <a:t>Work with Schools/Institutes to support you throughout your research studies   </a:t>
            </a:r>
          </a:p>
          <a:p>
            <a:pPr eaLnBrk="0" fontAlgn="base" hangingPunct="0">
              <a:spcBef>
                <a:spcPct val="0"/>
              </a:spcBef>
              <a:spcAft>
                <a:spcPts val="1200"/>
              </a:spcAft>
              <a:buFont typeface="Wingdings" panose="05000000000000000000" pitchFamily="2" charset="2"/>
              <a:buChar char="Ø"/>
            </a:pPr>
            <a:r>
              <a:rPr lang="en-GB" dirty="0"/>
              <a:t>Organise scholarship payments to funded students </a:t>
            </a:r>
          </a:p>
          <a:p>
            <a:pPr eaLnBrk="0" fontAlgn="base" hangingPunct="0">
              <a:spcBef>
                <a:spcPct val="0"/>
              </a:spcBef>
              <a:spcAft>
                <a:spcPts val="1200"/>
              </a:spcAft>
              <a:buFont typeface="Wingdings" panose="05000000000000000000" pitchFamily="2" charset="2"/>
              <a:buChar char="Ø"/>
            </a:pPr>
            <a:r>
              <a:rPr lang="en-GB" dirty="0"/>
              <a:t>Confirm registration for doctoral student loans to the Student Loans Company </a:t>
            </a:r>
          </a:p>
          <a:p>
            <a:pPr eaLnBrk="0" fontAlgn="base" hangingPunct="0">
              <a:spcBef>
                <a:spcPct val="0"/>
              </a:spcBef>
              <a:spcAft>
                <a:spcPts val="1200"/>
              </a:spcAft>
              <a:buFont typeface="Wingdings" panose="05000000000000000000" pitchFamily="2" charset="2"/>
              <a:buChar char="Ø"/>
            </a:pPr>
            <a:r>
              <a:rPr lang="en-GB" dirty="0"/>
              <a:t>Manage student records, enrolment, annual re-enrolment and issue student ID cards </a:t>
            </a:r>
          </a:p>
          <a:p>
            <a:pPr eaLnBrk="0" fontAlgn="base" hangingPunct="0">
              <a:spcBef>
                <a:spcPct val="0"/>
              </a:spcBef>
              <a:spcAft>
                <a:spcPts val="1200"/>
              </a:spcAft>
              <a:buFont typeface="Wingdings" panose="05000000000000000000" pitchFamily="2" charset="2"/>
              <a:buChar char="Ø"/>
            </a:pPr>
            <a:r>
              <a:rPr lang="en-GB" dirty="0"/>
              <a:t>Manage requests to suspend studies (called interruption of studies), extensions of  </a:t>
            </a:r>
            <a:br>
              <a:rPr lang="en-GB" dirty="0"/>
            </a:br>
            <a:r>
              <a:rPr lang="en-GB" dirty="0"/>
              <a:t>registration and the examinations process</a:t>
            </a:r>
          </a:p>
          <a:p>
            <a:pPr eaLnBrk="0" fontAlgn="base" hangingPunct="0">
              <a:spcBef>
                <a:spcPct val="0"/>
              </a:spcBef>
              <a:spcAft>
                <a:spcPts val="1200"/>
              </a:spcAft>
              <a:buFont typeface="Wingdings" panose="05000000000000000000" pitchFamily="2" charset="2"/>
              <a:buChar char="Ø"/>
            </a:pPr>
            <a:r>
              <a:rPr lang="en-GB" dirty="0"/>
              <a:t>Advise on the Academic Regulations and </a:t>
            </a:r>
            <a:br>
              <a:rPr lang="en-GB" dirty="0"/>
            </a:br>
            <a:r>
              <a:rPr lang="en-GB" dirty="0"/>
              <a:t>Code of Practice for Research Degree Programmes </a:t>
            </a:r>
            <a:br>
              <a:rPr lang="en-GB" dirty="0"/>
            </a:br>
            <a:r>
              <a:rPr lang="en-GB" dirty="0"/>
              <a:t>(see https://www.qmul.ac.uk/registry-services/research-degrees/research-student-information/)</a:t>
            </a:r>
          </a:p>
        </p:txBody>
      </p:sp>
      <p:pic>
        <p:nvPicPr>
          <p:cNvPr id="6" name="Picture 10" descr="Delhivery on Twitter: &quot;Save your hard-earned money by using Delhivery  Direct. Pay only for what you ship. For more information, visit  https://t.co/wVQjLsaQNl . . #Delhivery #DelhiveryDirect #shipfromhome  #CourierService #OnlineCourierService ...">
            <a:extLst>
              <a:ext uri="{FF2B5EF4-FFF2-40B4-BE49-F238E27FC236}">
                <a16:creationId xmlns:a16="http://schemas.microsoft.com/office/drawing/2014/main" id="{559E6733-2C8D-A6F0-A4FD-5A27D6BF362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7516" b="89172" l="49750" r="94500">
                        <a14:backgroundMark x1="53917" y1="20223" x2="53917" y2="20223"/>
                      </a14:backgroundRemoval>
                    </a14:imgEffect>
                  </a14:imgLayer>
                </a14:imgProps>
              </a:ext>
              <a:ext uri="{28A0092B-C50C-407E-A947-70E740481C1C}">
                <a14:useLocalDpi xmlns:a14="http://schemas.microsoft.com/office/drawing/2010/main" val="0"/>
              </a:ext>
            </a:extLst>
          </a:blip>
          <a:srcRect l="48722" t="17011" r="4861" b="22071"/>
          <a:stretch/>
        </p:blipFill>
        <p:spPr bwMode="auto">
          <a:xfrm>
            <a:off x="4522644" y="1959442"/>
            <a:ext cx="811741" cy="557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5F74A72-B114-2DB5-877F-CD4076E1B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608" y="520900"/>
            <a:ext cx="1495796" cy="10677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11" name="Group 10">
            <a:extLst>
              <a:ext uri="{FF2B5EF4-FFF2-40B4-BE49-F238E27FC236}">
                <a16:creationId xmlns:a16="http://schemas.microsoft.com/office/drawing/2014/main" id="{B0A82EF3-5020-97F3-2947-A55660B8A50E}"/>
              </a:ext>
            </a:extLst>
          </p:cNvPr>
          <p:cNvGrpSpPr/>
          <p:nvPr/>
        </p:nvGrpSpPr>
        <p:grpSpPr>
          <a:xfrm>
            <a:off x="7277053" y="1919849"/>
            <a:ext cx="1660772" cy="1091631"/>
            <a:chOff x="7277053" y="1919849"/>
            <a:chExt cx="1660772" cy="1091631"/>
          </a:xfrm>
        </p:grpSpPr>
        <p:pic>
          <p:nvPicPr>
            <p:cNvPr id="12" name="Picture 2" descr="Make Your Own ID Card in CXJ Card Factory - Wholesale ID Cards">
              <a:extLst>
                <a:ext uri="{FF2B5EF4-FFF2-40B4-BE49-F238E27FC236}">
                  <a16:creationId xmlns:a16="http://schemas.microsoft.com/office/drawing/2014/main" id="{9F42B5C5-4CCE-F351-E827-E3BFB1FB7D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607" t="24424" r="9783" b="25876"/>
            <a:stretch/>
          </p:blipFill>
          <p:spPr bwMode="auto">
            <a:xfrm>
              <a:off x="7277053" y="1919849"/>
              <a:ext cx="1660772" cy="1091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Smiley acid face celebrity party face fancy dress - Celebrity-Facemasks.com">
              <a:extLst>
                <a:ext uri="{FF2B5EF4-FFF2-40B4-BE49-F238E27FC236}">
                  <a16:creationId xmlns:a16="http://schemas.microsoft.com/office/drawing/2014/main" id="{39938010-1951-02A5-11F3-A9AE55C5D5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88" t="15890" r="3278" b="16479"/>
            <a:stretch/>
          </p:blipFill>
          <p:spPr bwMode="auto">
            <a:xfrm>
              <a:off x="7465744" y="2210758"/>
              <a:ext cx="577740" cy="592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4" name="Picture 6" descr="Squirrel Reading Books Stock Photo, Picture And Royalty Free Image. Image  18887069.">
            <a:extLst>
              <a:ext uri="{FF2B5EF4-FFF2-40B4-BE49-F238E27FC236}">
                <a16:creationId xmlns:a16="http://schemas.microsoft.com/office/drawing/2014/main" id="{B125B108-00E3-9C19-0B02-8E8D72A6900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462" r="99462">
                        <a14:backgroundMark x1="85231" y1="32077" x2="85231" y2="32077"/>
                      </a14:backgroundRemoval>
                    </a14:imgEffect>
                  </a14:imgLayer>
                </a14:imgProps>
              </a:ext>
              <a:ext uri="{28A0092B-C50C-407E-A947-70E740481C1C}">
                <a14:useLocalDpi xmlns:a14="http://schemas.microsoft.com/office/drawing/2010/main" val="0"/>
              </a:ext>
            </a:extLst>
          </a:blip>
          <a:srcRect b="23047"/>
          <a:stretch/>
        </p:blipFill>
        <p:spPr bwMode="auto">
          <a:xfrm>
            <a:off x="7152096" y="2674620"/>
            <a:ext cx="1910686" cy="136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9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10" hasCustomPrompt="1"/>
          </p:nvPr>
        </p:nvSpPr>
        <p:spPr>
          <a:xfrm>
            <a:off x="186596" y="262396"/>
            <a:ext cx="8672097" cy="528251"/>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sz="2800" dirty="0"/>
              <a:t>Research Degrees Office</a:t>
            </a:r>
          </a:p>
        </p:txBody>
      </p:sp>
      <p:sp>
        <p:nvSpPr>
          <p:cNvPr id="8" name="Title 1">
            <a:extLst>
              <a:ext uri="{FF2B5EF4-FFF2-40B4-BE49-F238E27FC236}">
                <a16:creationId xmlns:a16="http://schemas.microsoft.com/office/drawing/2014/main" id="{EB4D3773-F2C9-112F-AA24-DBDADACB4536}"/>
              </a:ext>
            </a:extLst>
          </p:cNvPr>
          <p:cNvSpPr>
            <a:spLocks noGrp="1"/>
          </p:cNvSpPr>
          <p:nvPr>
            <p:ph type="title"/>
          </p:nvPr>
        </p:nvSpPr>
        <p:spPr>
          <a:xfrm>
            <a:off x="70954" y="623789"/>
            <a:ext cx="8568000" cy="3756307"/>
          </a:xfrm>
        </p:spPr>
        <p:txBody>
          <a:bodyPr/>
          <a:lstStyle/>
          <a:p>
            <a:pPr marL="285750" indent="-285750">
              <a:buClr>
                <a:schemeClr val="tx2"/>
              </a:buClr>
              <a:buFont typeface="Wingdings" panose="05000000000000000000" pitchFamily="2" charset="2"/>
              <a:buChar char="Ø"/>
            </a:pPr>
            <a:r>
              <a:rPr lang="en-GB" dirty="0"/>
              <a:t>Confirmation of student status – look out for your Student Status Letter in your </a:t>
            </a:r>
            <a:r>
              <a:rPr lang="en-GB" dirty="0" err="1"/>
              <a:t>Gradintelligence</a:t>
            </a:r>
            <a:r>
              <a:rPr lang="en-GB" dirty="0"/>
              <a:t> account (see https://www.qmul.ac.uk/registry-services/student-information/my-studies-/my-documents/gradintelligence-/)</a:t>
            </a:r>
            <a:br>
              <a:rPr lang="en-GB" dirty="0"/>
            </a:br>
            <a:br>
              <a:rPr lang="en-GB" dirty="0"/>
            </a:br>
            <a:r>
              <a:rPr lang="en-GB" b="1" dirty="0"/>
              <a:t>Things to check now </a:t>
            </a:r>
            <a:br>
              <a:rPr lang="en-GB" dirty="0"/>
            </a:br>
            <a:r>
              <a:rPr lang="en-GB" b="1" dirty="0"/>
              <a:t> </a:t>
            </a:r>
            <a:br>
              <a:rPr lang="en-GB" dirty="0"/>
            </a:br>
            <a:r>
              <a:rPr lang="en-GB" dirty="0"/>
              <a:t>	</a:t>
            </a:r>
            <a:r>
              <a:rPr lang="en-GB" b="1" dirty="0"/>
              <a:t>Enrolment - are you fully enrolled?</a:t>
            </a:r>
            <a:r>
              <a:rPr lang="en-GB" dirty="0"/>
              <a:t> </a:t>
            </a:r>
            <a:br>
              <a:rPr lang="en-GB" dirty="0"/>
            </a:br>
            <a:r>
              <a:rPr lang="en-GB" dirty="0"/>
              <a:t>If you have not yet completed online enrolment please do this as soon as possible (unless you have an approved deferred start date). Please contact </a:t>
            </a:r>
            <a:r>
              <a:rPr lang="en-GB" dirty="0">
                <a:hlinkClick r:id="rId2"/>
              </a:rPr>
              <a:t>pgrenrolment@qmul.ac.uk</a:t>
            </a:r>
            <a:r>
              <a:rPr lang="en-GB" dirty="0"/>
              <a:t> for advice. </a:t>
            </a:r>
            <a:br>
              <a:rPr lang="en-GB" dirty="0"/>
            </a:br>
            <a:r>
              <a:rPr lang="en-GB" dirty="0"/>
              <a:t> </a:t>
            </a:r>
            <a:br>
              <a:rPr lang="en-GB" dirty="0"/>
            </a:br>
            <a:r>
              <a:rPr lang="en-GB" dirty="0"/>
              <a:t>	</a:t>
            </a:r>
            <a:r>
              <a:rPr lang="en-GB" b="1" dirty="0"/>
              <a:t>EMAIL and </a:t>
            </a:r>
            <a:r>
              <a:rPr lang="en-GB" b="1" dirty="0" err="1"/>
              <a:t>MySIS</a:t>
            </a:r>
            <a:r>
              <a:rPr lang="en-GB" b="1" dirty="0"/>
              <a:t> login</a:t>
            </a:r>
            <a:br>
              <a:rPr lang="en-GB" dirty="0"/>
            </a:br>
            <a:r>
              <a:rPr lang="en-GB" dirty="0"/>
              <a:t>You should have received your Queen Mary email address and logged into your </a:t>
            </a:r>
            <a:r>
              <a:rPr lang="en-GB" dirty="0" err="1"/>
              <a:t>MySIS</a:t>
            </a:r>
            <a:r>
              <a:rPr lang="en-GB" dirty="0"/>
              <a:t> account </a:t>
            </a:r>
            <a:br>
              <a:rPr lang="en-GB" dirty="0"/>
            </a:br>
            <a:r>
              <a:rPr lang="en-GB" dirty="0"/>
              <a:t>(e.g. for pre-enrolment). Any issues please contact IT Services or use their </a:t>
            </a:r>
            <a:r>
              <a:rPr lang="en-GB" dirty="0" err="1"/>
              <a:t>LiveChat</a:t>
            </a:r>
            <a:r>
              <a:rPr lang="en-GB" dirty="0"/>
              <a:t> </a:t>
            </a:r>
            <a:r>
              <a:rPr lang="en-GB" dirty="0">
                <a:hlinkClick r:id="rId3"/>
              </a:rPr>
              <a:t>https://www.its.qmul.ac.uk/</a:t>
            </a:r>
            <a:r>
              <a:rPr lang="en-GB" dirty="0"/>
              <a:t> </a:t>
            </a:r>
            <a:br>
              <a:rPr lang="en-GB" dirty="0"/>
            </a:br>
            <a:r>
              <a:rPr lang="en-GB" dirty="0"/>
              <a:t> </a:t>
            </a:r>
            <a:br>
              <a:rPr lang="en-GB" dirty="0"/>
            </a:br>
            <a:r>
              <a:rPr lang="en-GB" dirty="0"/>
              <a:t>	</a:t>
            </a:r>
            <a:r>
              <a:rPr lang="en-GB" b="1" dirty="0"/>
              <a:t>Come to see us in RDO or email us about: </a:t>
            </a:r>
            <a:br>
              <a:rPr lang="en-GB" dirty="0"/>
            </a:br>
            <a:r>
              <a:rPr lang="en-GB" dirty="0"/>
              <a:t>   + student railcard approvals</a:t>
            </a:r>
            <a:br>
              <a:rPr lang="en-GB" dirty="0"/>
            </a:br>
            <a:r>
              <a:rPr lang="en-GB" dirty="0"/>
              <a:t>   + any questions about your first studentship payment</a:t>
            </a:r>
            <a:br>
              <a:rPr lang="en-GB" dirty="0"/>
            </a:br>
            <a:r>
              <a:rPr lang="en-GB" dirty="0"/>
              <a:t>   + to collect ID cards </a:t>
            </a:r>
            <a:br>
              <a:rPr lang="en-GB" dirty="0"/>
            </a:br>
            <a:r>
              <a:rPr lang="en-GB" dirty="0"/>
              <a:t> </a:t>
            </a:r>
            <a:br>
              <a:rPr lang="en-GB" dirty="0"/>
            </a:br>
            <a:br>
              <a:rPr lang="en-GB" dirty="0"/>
            </a:br>
            <a:r>
              <a:rPr lang="en-GB" i="1" dirty="0"/>
              <a:t> </a:t>
            </a:r>
            <a:br>
              <a:rPr lang="en-GB" dirty="0"/>
            </a:br>
            <a:br>
              <a:rPr lang="en-GB" dirty="0"/>
            </a:br>
            <a:endParaRPr lang="en-GB" dirty="0"/>
          </a:p>
        </p:txBody>
      </p:sp>
      <p:grpSp>
        <p:nvGrpSpPr>
          <p:cNvPr id="10" name="Group 9">
            <a:extLst>
              <a:ext uri="{FF2B5EF4-FFF2-40B4-BE49-F238E27FC236}">
                <a16:creationId xmlns:a16="http://schemas.microsoft.com/office/drawing/2014/main" id="{E58AEBE2-2FF5-818F-B0FC-4666112EC4B5}"/>
              </a:ext>
            </a:extLst>
          </p:cNvPr>
          <p:cNvGrpSpPr/>
          <p:nvPr/>
        </p:nvGrpSpPr>
        <p:grpSpPr>
          <a:xfrm>
            <a:off x="301405" y="1778997"/>
            <a:ext cx="544366" cy="1845852"/>
            <a:chOff x="298188" y="1613703"/>
            <a:chExt cx="544366" cy="1845852"/>
          </a:xfrm>
        </p:grpSpPr>
        <p:sp>
          <p:nvSpPr>
            <p:cNvPr id="15" name="Right Arrow 3">
              <a:extLst>
                <a:ext uri="{FF2B5EF4-FFF2-40B4-BE49-F238E27FC236}">
                  <a16:creationId xmlns:a16="http://schemas.microsoft.com/office/drawing/2014/main" id="{89517B48-7E1E-16A8-8E5A-FAEEFB62C4DC}"/>
                </a:ext>
              </a:extLst>
            </p:cNvPr>
            <p:cNvSpPr/>
            <p:nvPr/>
          </p:nvSpPr>
          <p:spPr>
            <a:xfrm>
              <a:off x="298188" y="1613703"/>
              <a:ext cx="544366"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ight Arrow 4">
              <a:extLst>
                <a:ext uri="{FF2B5EF4-FFF2-40B4-BE49-F238E27FC236}">
                  <a16:creationId xmlns:a16="http://schemas.microsoft.com/office/drawing/2014/main" id="{44F5675A-7C05-3A3F-698B-6C5DA867C415}"/>
                </a:ext>
              </a:extLst>
            </p:cNvPr>
            <p:cNvSpPr/>
            <p:nvPr/>
          </p:nvSpPr>
          <p:spPr>
            <a:xfrm>
              <a:off x="298188" y="2374462"/>
              <a:ext cx="544366"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Right Arrow 5">
              <a:extLst>
                <a:ext uri="{FF2B5EF4-FFF2-40B4-BE49-F238E27FC236}">
                  <a16:creationId xmlns:a16="http://schemas.microsoft.com/office/drawing/2014/main" id="{0A3FDB8C-E7EA-A397-B57A-DDA18285E09A}"/>
                </a:ext>
              </a:extLst>
            </p:cNvPr>
            <p:cNvSpPr/>
            <p:nvPr/>
          </p:nvSpPr>
          <p:spPr>
            <a:xfrm>
              <a:off x="298188" y="3230955"/>
              <a:ext cx="544366"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grpSp>
      <p:pic>
        <p:nvPicPr>
          <p:cNvPr id="18" name="Picture 17">
            <a:extLst>
              <a:ext uri="{FF2B5EF4-FFF2-40B4-BE49-F238E27FC236}">
                <a16:creationId xmlns:a16="http://schemas.microsoft.com/office/drawing/2014/main" id="{E2D2887B-6E45-7DFB-71D6-A7918F94AB1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11" b="96988" l="3352" r="98883">
                        <a14:backgroundMark x1="90782" y1="78313" x2="90782" y2="78313"/>
                      </a14:backgroundRemoval>
                    </a14:imgEffect>
                  </a14:imgLayer>
                </a14:imgProps>
              </a:ext>
              <a:ext uri="{28A0092B-C50C-407E-A947-70E740481C1C}">
                <a14:useLocalDpi xmlns:a14="http://schemas.microsoft.com/office/drawing/2010/main" val="0"/>
              </a:ext>
            </a:extLst>
          </a:blip>
          <a:stretch>
            <a:fillRect/>
          </a:stretch>
        </p:blipFill>
        <p:spPr>
          <a:xfrm>
            <a:off x="6955971" y="2618055"/>
            <a:ext cx="2028008" cy="1880723"/>
          </a:xfrm>
          <a:prstGeom prst="rect">
            <a:avLst/>
          </a:prstGeom>
        </p:spPr>
      </p:pic>
    </p:spTree>
    <p:extLst>
      <p:ext uri="{BB962C8B-B14F-4D97-AF65-F5344CB8AC3E}">
        <p14:creationId xmlns:p14="http://schemas.microsoft.com/office/powerpoint/2010/main" val="10314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186596" y="137977"/>
            <a:ext cx="8672097" cy="50762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GB" sz="2800" dirty="0"/>
              <a:t>Contact details</a:t>
            </a:r>
          </a:p>
        </p:txBody>
      </p:sp>
      <p:sp>
        <p:nvSpPr>
          <p:cNvPr id="8" name="Title 1">
            <a:extLst>
              <a:ext uri="{FF2B5EF4-FFF2-40B4-BE49-F238E27FC236}">
                <a16:creationId xmlns:a16="http://schemas.microsoft.com/office/drawing/2014/main" id="{B3979865-5A79-CC60-AA13-2A54AE00DD29}"/>
              </a:ext>
            </a:extLst>
          </p:cNvPr>
          <p:cNvSpPr>
            <a:spLocks noGrp="1"/>
          </p:cNvSpPr>
          <p:nvPr>
            <p:ph type="title"/>
          </p:nvPr>
        </p:nvSpPr>
        <p:spPr>
          <a:xfrm>
            <a:off x="285307" y="595734"/>
            <a:ext cx="4165600" cy="1645578"/>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algn="ctr"/>
            <a:r>
              <a:rPr lang="en-GB" dirty="0"/>
              <a:t>https://www.qmul.ac.uk/registry-services/contact-directory-/research-degrees-office/</a:t>
            </a:r>
            <a:br>
              <a:rPr lang="en-GB" dirty="0"/>
            </a:br>
            <a:br>
              <a:rPr lang="en-GB" dirty="0"/>
            </a:br>
            <a:r>
              <a:rPr lang="en-GB" dirty="0"/>
              <a:t>Follow the Research Degrees link for</a:t>
            </a:r>
            <a:br>
              <a:rPr lang="en-GB" dirty="0"/>
            </a:br>
            <a:r>
              <a:rPr lang="en-GB" dirty="0"/>
              <a:t>contact details and to make an appointment with a member of the team.</a:t>
            </a:r>
            <a:br>
              <a:rPr lang="en-GB" dirty="0"/>
            </a:br>
            <a:br>
              <a:rPr lang="en-GB" dirty="0"/>
            </a:br>
            <a:r>
              <a:rPr lang="en-GB" i="1" dirty="0"/>
              <a:t>We wish you every success with your research </a:t>
            </a:r>
            <a:br>
              <a:rPr lang="en-GB" dirty="0"/>
            </a:br>
            <a:r>
              <a:rPr lang="en-GB" dirty="0"/>
              <a:t> </a:t>
            </a:r>
          </a:p>
        </p:txBody>
      </p:sp>
      <p:pic>
        <p:nvPicPr>
          <p:cNvPr id="9" name="Picture 8">
            <a:extLst>
              <a:ext uri="{FF2B5EF4-FFF2-40B4-BE49-F238E27FC236}">
                <a16:creationId xmlns:a16="http://schemas.microsoft.com/office/drawing/2014/main" id="{26020FA2-00DF-1AAC-3B1F-556FCA91D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784" y="536037"/>
            <a:ext cx="3909620" cy="3168000"/>
          </a:xfrm>
          <a:prstGeom prst="rect">
            <a:avLst/>
          </a:prstGeom>
          <a:ln>
            <a:noFill/>
          </a:ln>
          <a:effectLst>
            <a:softEdge rad="112500"/>
          </a:effectLst>
        </p:spPr>
      </p:pic>
      <p:pic>
        <p:nvPicPr>
          <p:cNvPr id="12" name="Picture 11">
            <a:extLst>
              <a:ext uri="{FF2B5EF4-FFF2-40B4-BE49-F238E27FC236}">
                <a16:creationId xmlns:a16="http://schemas.microsoft.com/office/drawing/2014/main" id="{13483777-F4B3-8E14-321C-BABB81F4A686}"/>
              </a:ext>
            </a:extLst>
          </p:cNvPr>
          <p:cNvPicPr>
            <a:picLocks noChangeAspect="1"/>
          </p:cNvPicPr>
          <p:nvPr/>
        </p:nvPicPr>
        <p:blipFill rotWithShape="1">
          <a:blip r:embed="rId3">
            <a:extLst>
              <a:ext uri="{28A0092B-C50C-407E-A947-70E740481C1C}">
                <a14:useLocalDpi xmlns:a14="http://schemas.microsoft.com/office/drawing/2010/main" val="0"/>
              </a:ext>
            </a:extLst>
          </a:blip>
          <a:srcRect l="30233" r="19111"/>
          <a:stretch/>
        </p:blipFill>
        <p:spPr>
          <a:xfrm>
            <a:off x="1057730" y="2358557"/>
            <a:ext cx="1493741" cy="1965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itle 1">
            <a:extLst>
              <a:ext uri="{FF2B5EF4-FFF2-40B4-BE49-F238E27FC236}">
                <a16:creationId xmlns:a16="http://schemas.microsoft.com/office/drawing/2014/main" id="{29F5C22E-12AA-60DF-B491-46E0FF38BF42}"/>
              </a:ext>
            </a:extLst>
          </p:cNvPr>
          <p:cNvSpPr txBox="1">
            <a:spLocks/>
          </p:cNvSpPr>
          <p:nvPr/>
        </p:nvSpPr>
        <p:spPr>
          <a:xfrm>
            <a:off x="2973159" y="3454323"/>
            <a:ext cx="5279561" cy="1093444"/>
          </a:xfrm>
          <a:prstGeom prst="rect">
            <a:avLst/>
          </a:prstGeom>
        </p:spPr>
        <p:txBody>
          <a:bodyPr lIns="0" tIns="0" rIns="0" bIns="0"/>
          <a:lstStyle>
            <a:lvl1pPr marL="0" indent="0" algn="l" defTabSz="914400" rtl="0" eaLnBrk="1" latinLnBrk="0" hangingPunct="1">
              <a:lnSpc>
                <a:spcPct val="90000"/>
              </a:lnSpc>
              <a:spcBef>
                <a:spcPct val="0"/>
              </a:spcBef>
              <a:buClr>
                <a:schemeClr val="accent5"/>
              </a:buClr>
              <a:buFont typeface="Arial" panose="020B0604020202020204" pitchFamily="34" charset="0"/>
              <a:buNone/>
              <a:defRPr sz="1400" b="0" i="0" kern="1200">
                <a:solidFill>
                  <a:schemeClr val="tx2"/>
                </a:solidFill>
                <a:latin typeface="Arial" panose="020B0604020202020204" pitchFamily="34" charset="0"/>
                <a:ea typeface="+mj-ea"/>
                <a:cs typeface="Arial" panose="020B0604020202020204" pitchFamily="34" charset="0"/>
              </a:defRPr>
            </a:lvl1pPr>
          </a:lstStyle>
          <a:p>
            <a:r>
              <a:rPr lang="en-GB" u="sng" dirty="0"/>
              <a:t>RDO Office</a:t>
            </a:r>
          </a:p>
          <a:p>
            <a:r>
              <a:rPr lang="en-GB" dirty="0"/>
              <a:t>Graduate Centre, room GC.213, Mile End Campus.</a:t>
            </a:r>
            <a:br>
              <a:rPr lang="en-GB" dirty="0"/>
            </a:br>
            <a:r>
              <a:rPr lang="en-GB" dirty="0"/>
              <a:t>Office hours: 10.00 a.m. to 4.00 p.m. Mondays &amp; Wednesday to Friday; Tuesdays 11.00 a.m. to 4.00 p.m.</a:t>
            </a:r>
          </a:p>
          <a:p>
            <a:r>
              <a:rPr lang="en-GB" dirty="0"/>
              <a:t>Email: </a:t>
            </a:r>
            <a:r>
              <a:rPr lang="en-GB" dirty="0">
                <a:hlinkClick r:id="rId4"/>
              </a:rPr>
              <a:t>researchdegrees@qmul.ac.uk</a:t>
            </a:r>
            <a:r>
              <a:rPr lang="en-GB" dirty="0"/>
              <a:t> </a:t>
            </a:r>
          </a:p>
          <a:p>
            <a:endParaRPr lang="en-GB" dirty="0"/>
          </a:p>
          <a:p>
            <a:endParaRPr lang="en-GB" dirty="0"/>
          </a:p>
        </p:txBody>
      </p:sp>
    </p:spTree>
    <p:extLst>
      <p:ext uri="{BB962C8B-B14F-4D97-AF65-F5344CB8AC3E}">
        <p14:creationId xmlns:p14="http://schemas.microsoft.com/office/powerpoint/2010/main" val="275482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53289"/>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ysClr val="windowText" lastClr="000000"/>
      </a:dk1>
      <a:lt1>
        <a:sysClr val="window" lastClr="FFFFFF"/>
      </a:lt1>
      <a:dk2>
        <a:srgbClr val="123181"/>
      </a:dk2>
      <a:lt2>
        <a:srgbClr val="D8D8D8"/>
      </a:lt2>
      <a:accent1>
        <a:srgbClr val="123181"/>
      </a:accent1>
      <a:accent2>
        <a:srgbClr val="792273"/>
      </a:accent2>
      <a:accent3>
        <a:srgbClr val="2DB8C5"/>
      </a:accent3>
      <a:accent4>
        <a:srgbClr val="CDA60C"/>
      </a:accent4>
      <a:accent5>
        <a:srgbClr val="BD1C1C"/>
      </a:accent5>
      <a:accent6>
        <a:srgbClr val="73B82B"/>
      </a:accent6>
      <a:hlink>
        <a:srgbClr val="123181"/>
      </a:hlink>
      <a:folHlink>
        <a:srgbClr val="1074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Queen Mary">
      <a:dk1>
        <a:sysClr val="windowText" lastClr="000000"/>
      </a:dk1>
      <a:lt1>
        <a:sysClr val="window" lastClr="FFFFFF"/>
      </a:lt1>
      <a:dk2>
        <a:srgbClr val="123181"/>
      </a:dk2>
      <a:lt2>
        <a:srgbClr val="D8D8D8"/>
      </a:lt2>
      <a:accent1>
        <a:srgbClr val="123181"/>
      </a:accent1>
      <a:accent2>
        <a:srgbClr val="792273"/>
      </a:accent2>
      <a:accent3>
        <a:srgbClr val="2DB8C5"/>
      </a:accent3>
      <a:accent4>
        <a:srgbClr val="CDA60C"/>
      </a:accent4>
      <a:accent5>
        <a:srgbClr val="BD1C1C"/>
      </a:accent5>
      <a:accent6>
        <a:srgbClr val="73B82B"/>
      </a:accent6>
      <a:hlink>
        <a:srgbClr val="123181"/>
      </a:hlink>
      <a:folHlink>
        <a:srgbClr val="1074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xsi:nil="true"/>
    <TaxKeywordTaxHTField xmlns="d5efd484-15aa-41a0-83f6-0646502cb6d6">
      <Terms xmlns="http://schemas.microsoft.com/office/infopath/2007/PartnerControls"/>
    </TaxKeywordTaxHTField>
    <g83bdfb79f4e4bc9b58262ed6b950f9e xmlns="d95237f1-44d5-4471-ba54-5e9e8c6be695">
      <Terms xmlns="http://schemas.microsoft.com/office/infopath/2007/PartnerControls"/>
    </g83bdfb79f4e4bc9b58262ed6b950f9e>
    <k6346f8e316140218b143dcca2e3ca8d xmlns="d95237f1-44d5-4471-ba54-5e9e8c6be695">
      <Terms xmlns="http://schemas.microsoft.com/office/infopath/2007/PartnerControls"/>
    </k6346f8e316140218b143dcca2e3ca8d>
    <TaxCatchAll xmlns="d5efd484-15aa-41a0-83f6-0646502cb6d6">
      <Value>104</Value>
    </TaxCatchAll>
    <i596c3af0d774ea4a15dd3f71457b096 xmlns="d95237f1-44d5-4471-ba54-5e9e8c6be695">
      <Terms xmlns="http://schemas.microsoft.com/office/infopath/2007/PartnerControls"/>
    </i596c3af0d774ea4a15dd3f71457b096>
    <QMULSchoolTaxHTField0 xmlns="http://schemas.microsoft.com/sharepoint/v3" xsi:nil="true"/>
    <QMULDocumentTypeTaxHTField0 xmlns="http://schemas.microsoft.com/sharepoint/v3" xsi:nil="true"/>
    <QMULReviewDate xmlns="http://schemas.microsoft.com/sharepoint/v3" xsi:nil="true"/>
    <QMULOwner xmlns="http://schemas.microsoft.com/sharepoint/v3">
      <UserInfo>
        <DisplayName/>
        <AccountId xsi:nil="true"/>
        <AccountType/>
      </UserInfo>
    </QMULOwner>
    <ia7d89f95f8e4c42ab4faa1fc3002ea0 xmlns="d95237f1-44d5-4471-ba54-5e9e8c6be695">
      <Terms xmlns="http://schemas.microsoft.com/office/infopath/2007/PartnerControls"/>
    </ia7d89f95f8e4c42ab4faa1fc3002ea0>
    <lcf76f155ced4ddcb4097134ff3c332f xmlns="3da03c9a-39fb-4d55-8dc9-d3b54545132f">
      <Terms xmlns="http://schemas.microsoft.com/office/infopath/2007/PartnerControls"/>
    </lcf76f155ced4ddcb4097134ff3c332f>
    <l7b3469a2ea14a06a2d1c99ce62a5d6f xmlns="d95237f1-44d5-4471-ba54-5e9e8c6be695">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l7b3469a2ea14a06a2d1c99ce62a5d6f>
    <QMULDepartmentTaxHTField0 xmlns="http://schemas.microsoft.com/sharepoint/v3" xsi:nil="true"/>
    <QMULAcademicYear xmlns="http://schemas.microsoft.com/sharepoint/v3" xsi:nil="true"/>
    <i9b985f4a05e4f39b5dae9fb81ddaa79 xmlns="d95237f1-44d5-4471-ba54-5e9e8c6be695">
      <Terms xmlns="http://schemas.microsoft.com/office/infopath/2007/PartnerControls"/>
    </i9b985f4a05e4f39b5dae9fb81ddaa79>
    <QMULLocationTaxHTField0 xmlns="http://schemas.microsoft.com/sharepoint/v3" xsi:nil="true"/>
    <QMULDocumentStatusTaxHTField0 xmlns="http://schemas.microsoft.com/sharepoint/v3" xsi:nil="true"/>
    <QMULProject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QMUL Document" ma:contentTypeID="0x0101005EA864BF41DF8A41860E925F5B29BCF50085E0F6ECAD528E4EAFB2C3A551B75B26" ma:contentTypeVersion="21" ma:contentTypeDescription="" ma:contentTypeScope="" ma:versionID="d1fdf841757cd967b92f34fc2a0d3310">
  <xsd:schema xmlns:xsd="http://www.w3.org/2001/XMLSchema" xmlns:xs="http://www.w3.org/2001/XMLSchema" xmlns:p="http://schemas.microsoft.com/office/2006/metadata/properties" xmlns:ns1="http://schemas.microsoft.com/sharepoint/v3" xmlns:ns2="d5efd484-15aa-41a0-83f6-0646502cb6d6" xmlns:ns3="d95237f1-44d5-4471-ba54-5e9e8c6be695" xmlns:ns4="3da03c9a-39fb-4d55-8dc9-d3b54545132f" targetNamespace="http://schemas.microsoft.com/office/2006/metadata/properties" ma:root="true" ma:fieldsID="0a296a91154f553d950f295fdbee1fa0" ns1:_="" ns2:_="" ns3:_="" ns4:_="">
    <xsd:import namespace="http://schemas.microsoft.com/sharepoint/v3"/>
    <xsd:import namespace="d5efd484-15aa-41a0-83f6-0646502cb6d6"/>
    <xsd:import namespace="d95237f1-44d5-4471-ba54-5e9e8c6be695"/>
    <xsd:import namespace="3da03c9a-39fb-4d55-8dc9-d3b54545132f"/>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element ref="ns3:g83bdfb79f4e4bc9b58262ed6b950f9e" minOccurs="0"/>
                <xsd:element ref="ns3:ia7d89f95f8e4c42ab4faa1fc3002ea0" minOccurs="0"/>
                <xsd:element ref="ns3:k6346f8e316140218b143dcca2e3ca8d" minOccurs="0"/>
                <xsd:element ref="ns3:i596c3af0d774ea4a15dd3f71457b096" minOccurs="0"/>
                <xsd:element ref="ns3:i9b985f4a05e4f39b5dae9fb81ddaa79" minOccurs="0"/>
                <xsd:element ref="ns3:l7b3469a2ea14a06a2d1c99ce62a5d6f"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element ref="ns3:SharedWithUsers" minOccurs="0"/>
                <xsd:element ref="ns3:SharedWithDetail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displayName="QMULDocumentStatus_0" ma:hidden="true" ma:internalName="QMULDocumentStatusTaxHTField0">
      <xsd:simpleType>
        <xsd:restriction base="dms:Note"/>
      </xsd:simpleType>
    </xsd:element>
    <xsd:element name="QMULDepartmentTaxHTField0" ma:index="10" nillable="true" ma:displayName="QMULDepartment_0" ma:hidden="true" ma:internalName="QMULDepartmentTaxHTField0">
      <xsd:simpleType>
        <xsd:restriction base="dms:Note"/>
      </xsd:simpleType>
    </xsd:element>
    <xsd:element name="QMULSchoolTaxHTField0" ma:index="12" nillable="true" ma:displayName="QMULSchool_0" ma:hidden="true" ma:internalName="QMULSchoolTaxHTField0">
      <xsd:simpleType>
        <xsd:restriction base="dms:Note"/>
      </xsd:simpleType>
    </xsd:element>
    <xsd:element name="QMULDocumentTypeTaxHTField0" ma:index="14" nillable="true" ma:displayName="QMULDocumentType_0" ma:hidden="true" ma:internalName="QMULDocumentTypeTaxHTField0">
      <xsd:simpleType>
        <xsd:restriction base="dms:Note"/>
      </xsd:simpleType>
    </xsd:element>
    <xsd:element name="QMULLocationTaxHTField0" ma:index="16" nillable="true" ma:displayName="QMULLocation_0" ma:hidden="true" ma:internalName="QMULLocationTaxHTField0">
      <xsd:simpleType>
        <xsd:restriction base="dms:Note"/>
      </xsd:simpleType>
    </xsd:element>
    <xsd:element name="QMULInformationClassificationTaxHTField0" ma:index="18" nillable="true" ma:displayName="QMULInformationClassification_0" ma:hidden="true" ma:internalName="QMULInformationClassificationTaxHTField0">
      <xsd:simpleType>
        <xsd:restriction base="dms:Note"/>
      </xsd:simple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915666fc-88eb-471d-93cb-3558e1259aeb}" ma:internalName="TaxCatchAll" ma:showField="CatchAllData" ma:web="d95237f1-44d5-4471-ba54-5e9e8c6be695">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915666fc-88eb-471d-93cb-3558e1259aeb}" ma:internalName="TaxCatchAllLabel" ma:readOnly="true" ma:showField="CatchAllDataLabel" ma:web="d95237f1-44d5-4471-ba54-5e9e8c6be6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5237f1-44d5-4471-ba54-5e9e8c6be695" elementFormDefault="qualified">
    <xsd:import namespace="http://schemas.microsoft.com/office/2006/documentManagement/types"/>
    <xsd:import namespace="http://schemas.microsoft.com/office/infopath/2007/PartnerControls"/>
    <xsd:element name="g83bdfb79f4e4bc9b58262ed6b950f9e" ma:index="28" nillable="true" ma:taxonomy="true" ma:internalName="g83bdfb79f4e4bc9b58262ed6b950f9e" ma:taxonomyFieldName="QMULDocumentStatus" ma:displayName="Document Status" ma:default="" ma:fieldId="{083bdfb7-9f4e-4bc9-b582-62ed6b950f9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ia7d89f95f8e4c42ab4faa1fc3002ea0" ma:index="29" nillable="true" ma:taxonomy="true" ma:internalName="ia7d89f95f8e4c42ab4faa1fc3002ea0" ma:taxonomyFieldName="QMULDepartment" ma:displayName="Department" ma:default="" ma:fieldId="{2a7d89f9-5f8e-4c42-ab4f-aa1fc3002ea0}"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k6346f8e316140218b143dcca2e3ca8d" ma:index="30" nillable="true" ma:taxonomy="true" ma:internalName="k6346f8e316140218b143dcca2e3ca8d" ma:taxonomyFieldName="QMULSchool" ma:displayName="School" ma:default="" ma:fieldId="{46346f8e-3161-4021-8b14-3dcca2e3ca8d}"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i596c3af0d774ea4a15dd3f71457b096" ma:index="31" nillable="true" ma:taxonomy="true" ma:internalName="i596c3af0d774ea4a15dd3f71457b096" ma:taxonomyFieldName="QMULDocumentType" ma:displayName="Document Type" ma:default="" ma:fieldId="{2596c3af-0d77-4ea4-a15d-d3f71457b096}"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i9b985f4a05e4f39b5dae9fb81ddaa79" ma:index="32" nillable="true" ma:taxonomy="true" ma:internalName="i9b985f4a05e4f39b5dae9fb81ddaa79" ma:taxonomyFieldName="QMULLocation" ma:displayName="Location" ma:default="" ma:fieldId="{29b985f4-a05e-4f39-b5da-e9fb81ddaa79}"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l7b3469a2ea14a06a2d1c99ce62a5d6f" ma:index="33" nillable="true" ma:taxonomy="true" ma:internalName="l7b3469a2ea14a06a2d1c99ce62a5d6f" ma:taxonomyFieldName="QMULInformationClassification" ma:displayName="Information Classification" ma:default="104;#Protect|9124d8d9-0c1c-41e9-aa14-aba001e9a028" ma:fieldId="{57b3469a-2ea1-4a06-a2d1-c99ce62a5d6f}"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a03c9a-39fb-4d55-8dc9-d3b54545132f" elementFormDefault="qualified">
    <xsd:import namespace="http://schemas.microsoft.com/office/2006/documentManagement/types"/>
    <xsd:import namespace="http://schemas.microsoft.com/office/infopath/2007/PartnerControls"/>
    <xsd:element name="MediaServiceMetadata" ma:index="34" nillable="true" ma:displayName="MediaServiceMetadata" ma:hidden="true" ma:internalName="MediaServiceMetadata" ma:readOnly="true">
      <xsd:simpleType>
        <xsd:restriction base="dms:Note"/>
      </xsd:simpleType>
    </xsd:element>
    <xsd:element name="MediaServiceFastMetadata" ma:index="35" nillable="true" ma:displayName="MediaServiceFastMetadata" ma:hidden="true" ma:internalName="MediaServiceFastMetadata" ma:readOnly="true">
      <xsd:simpleType>
        <xsd:restriction base="dms:Note"/>
      </xsd:simpleType>
    </xsd:element>
    <xsd:element name="MediaServiceDateTaken" ma:index="36" nillable="true" ma:displayName="MediaServiceDateTaken" ma:hidden="true" ma:internalName="MediaServiceDateTaken" ma:readOnly="true">
      <xsd:simpleType>
        <xsd:restriction base="dms:Text"/>
      </xsd:simpleType>
    </xsd:element>
    <xsd:element name="MediaServiceAutoTags" ma:index="37" nillable="true" ma:displayName="Tags" ma:internalName="MediaServiceAutoTags"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6" nillable="true" ma:displayName="Length (seconds)" ma:internalName="MediaLengthInSeconds" ma:readOnly="true">
      <xsd:simpleType>
        <xsd:restriction base="dms:Unknown"/>
      </xsd:simpleType>
    </xsd:element>
    <xsd:element name="lcf76f155ced4ddcb4097134ff3c332f" ma:index="48"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5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c18f9b8-5ae4-4f0b-a238-a922c51e2dda" ContentTypeId="0x0101005EA864BF41DF8A41860E925F5B29BCF5" PreviousValue="false"/>
</file>

<file path=customXml/itemProps1.xml><?xml version="1.0" encoding="utf-8"?>
<ds:datastoreItem xmlns:ds="http://schemas.openxmlformats.org/officeDocument/2006/customXml" ds:itemID="{9FE4F66B-E3C6-4F65-8C65-FB012F500829}">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5ee9160e-9829-4316-a6ea-2111eb3c84cb"/>
    <ds:schemaRef ds:uri="2a46edd2-a00f-4e4f-8bf5-56bbc6af714a"/>
    <ds:schemaRef ds:uri="http://www.w3.org/XML/1998/namespace"/>
  </ds:schemaRefs>
</ds:datastoreItem>
</file>

<file path=customXml/itemProps2.xml><?xml version="1.0" encoding="utf-8"?>
<ds:datastoreItem xmlns:ds="http://schemas.openxmlformats.org/officeDocument/2006/customXml" ds:itemID="{28A27836-D08B-4EF4-BE08-E402355CA6DE}"/>
</file>

<file path=customXml/itemProps3.xml><?xml version="1.0" encoding="utf-8"?>
<ds:datastoreItem xmlns:ds="http://schemas.openxmlformats.org/officeDocument/2006/customXml" ds:itemID="{E560550A-84B4-4B66-AA0C-FA3BA001B472}">
  <ds:schemaRefs>
    <ds:schemaRef ds:uri="http://schemas.microsoft.com/sharepoint/v3/contenttype/forms"/>
  </ds:schemaRefs>
</ds:datastoreItem>
</file>

<file path=customXml/itemProps4.xml><?xml version="1.0" encoding="utf-8"?>
<ds:datastoreItem xmlns:ds="http://schemas.openxmlformats.org/officeDocument/2006/customXml" ds:itemID="{2F7401F7-C594-4E2E-92C4-6994F96C1A12}"/>
</file>

<file path=docProps/app.xml><?xml version="1.0" encoding="utf-8"?>
<Properties xmlns="http://schemas.openxmlformats.org/officeDocument/2006/extended-properties" xmlns:vt="http://schemas.openxmlformats.org/officeDocument/2006/docPropsVTypes">
  <Template>Office Theme</Template>
  <TotalTime>8</TotalTime>
  <Words>452</Words>
  <Application>Microsoft Office PowerPoint</Application>
  <PresentationFormat>On-screen Show (16:9)</PresentationFormat>
  <Paragraphs>18</Paragraphs>
  <Slides>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vt:i4>
      </vt:variant>
    </vt:vector>
  </HeadingPairs>
  <TitlesOfParts>
    <vt:vector size="17" baseType="lpstr">
      <vt:lpstr>ＭＳ Ｐゴシック</vt:lpstr>
      <vt:lpstr>4 Text</vt:lpstr>
      <vt:lpstr>Arial</vt:lpstr>
      <vt:lpstr>Calibri</vt:lpstr>
      <vt:lpstr>Channel 4 Chadwick</vt:lpstr>
      <vt:lpstr>Frutiger 55 Roman</vt:lpstr>
      <vt:lpstr>FS Sally Trial Medium</vt:lpstr>
      <vt:lpstr>Wingdings</vt:lpstr>
      <vt:lpstr>Office Theme</vt:lpstr>
      <vt:lpstr>1_Custom Design</vt:lpstr>
      <vt:lpstr>3_Custom Design</vt:lpstr>
      <vt:lpstr>2_Custom Design</vt:lpstr>
      <vt:lpstr>PowerPoint Presentation</vt:lpstr>
      <vt:lpstr>The Research Degrees Office (RDO) is the central administrative office for all students on research programmes: PhD, MD(Res), EngD, DClinDent, ResM. We:  </vt:lpstr>
      <vt:lpstr>Confirmation of student status – look out for your Student Status Letter in your Gradintelligence account (see https://www.qmul.ac.uk/registry-services/student-information/my-studies-/my-documents/gradintelligence-/)  Things to check now     Enrolment - are you fully enrolled?  If you have not yet completed online enrolment please do this as soon as possible (unless you have an approved deferred start date). Please contact pgrenrolment@qmul.ac.uk for advice.     EMAIL and MySIS login You should have received your Queen Mary email address and logged into your MySIS account  (e.g. for pre-enrolment). Any issues please contact IT Services or use their LiveChat https://www.its.qmul.ac.uk/     Come to see us in RDO or email us about:     + student railcard approvals    + any questions about your first studentship payment    + to collect ID cards        </vt:lpstr>
      <vt:lpstr>https://www.qmul.ac.uk/registry-services/contact-directory-/research-degrees-office/  Follow the Research Degrees link for contact details and to make an appointment with a member of the team.  We wish you every success with your research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Paul Newman</cp:lastModifiedBy>
  <cp:revision>2</cp:revision>
  <dcterms:created xsi:type="dcterms:W3CDTF">2020-06-18T12:08:25Z</dcterms:created>
  <dcterms:modified xsi:type="dcterms:W3CDTF">2024-10-04T15:06:50Z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0x0101005EA864BF41DF8A41860E925F5B29BCF50085E0F6ECAD528E4EAFB2C3A551B75B26</vt:lpwstr>
  </property>
  <property fmtid="{D5CDD505-2E9C-101B-9397-08002B2CF9AE}" pid="3" name="QMULInformationClassification">
    <vt:lpwstr>104;#Protect|9124d8d9-0c1c-41e9-aa14-aba001e9a028</vt:lpwstr>
  </property>
  <property fmtid="{D5CDD505-2E9C-101B-9397-08002B2CF9AE}" pid="4" name="TaxKeyword">
    <vt:lpwstr/>
  </property>
  <property fmtid="{D5CDD505-2E9C-101B-9397-08002B2CF9AE}" pid="5" name="QMULDocumentStatus">
    <vt:lpwstr/>
  </property>
  <property fmtid="{D5CDD505-2E9C-101B-9397-08002B2CF9AE}" pid="6" name="MediaServiceImageTags">
    <vt:lpwstr/>
  </property>
  <property fmtid="{D5CDD505-2E9C-101B-9397-08002B2CF9AE}" pid="7" name="QMULLocation">
    <vt:lpwstr/>
  </property>
  <property fmtid="{D5CDD505-2E9C-101B-9397-08002B2CF9AE}" pid="8" name="QMULDocumentType">
    <vt:lpwstr/>
  </property>
  <property fmtid="{D5CDD505-2E9C-101B-9397-08002B2CF9AE}" pid="9" name="QMULSchool">
    <vt:lpwstr/>
  </property>
  <property fmtid="{D5CDD505-2E9C-101B-9397-08002B2CF9AE}" pid="10" name="QMULDepartment">
    <vt:lpwstr/>
  </property>
</Properties>
</file>